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74" r:id="rId9"/>
    <p:sldId id="263" r:id="rId10"/>
    <p:sldId id="267" r:id="rId11"/>
    <p:sldId id="268" r:id="rId12"/>
    <p:sldId id="278" r:id="rId13"/>
    <p:sldId id="279" r:id="rId1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2" autoAdjust="0"/>
  </p:normalViewPr>
  <p:slideViewPr>
    <p:cSldViewPr>
      <p:cViewPr varScale="1">
        <p:scale>
          <a:sx n="94" d="100"/>
          <a:sy n="94" d="100"/>
        </p:scale>
        <p:origin x="-4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886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FBD33-F6D8-435E-8CA5-0C0C43EC74C2}" type="datetimeFigureOut">
              <a:rPr lang="ru-RU" smtClean="0"/>
              <a:pPr/>
              <a:t>26.05.2011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6E210-F07A-4561-9E2F-53189C383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EC6F9-8FAD-4C67-97C0-0D6A295D8DBD}" type="datetimeFigureOut">
              <a:rPr lang="ru-RU" smtClean="0"/>
              <a:pPr/>
              <a:t>26.05.2011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E3C69-F956-4F22-83F2-EA8A5AC11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9E085045-A488-4EC1-8B50-02A1D9EA461C}" type="datetime4">
              <a:rPr lang="en-US" smtClean="0"/>
              <a:pPr>
                <a:defRPr/>
              </a:pPr>
              <a:t>May 26, 2011</a:t>
            </a:fld>
            <a:endParaRPr lang="en-US" dirty="0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5A41955-23AD-4D69-95F0-5B307C2342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4DEA9-A114-4A17-B434-9BEFA0815D89}" type="datetime4">
              <a:rPr lang="en-US" smtClean="0"/>
              <a:pPr>
                <a:defRPr/>
              </a:pPr>
              <a:t>May 26,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B662A-ED5F-4E3E-9B51-504C717FD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93878-7226-491E-B12A-EE34CA3BC50F}" type="datetime4">
              <a:rPr lang="en-US" smtClean="0"/>
              <a:pPr>
                <a:defRPr/>
              </a:pPr>
              <a:t>May 26,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64432-E519-4070-A75E-9A42DECA2D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50E15-5343-4219-BDAA-5EE8B5D462FB}" type="datetime4">
              <a:rPr lang="en-US" smtClean="0"/>
              <a:pPr>
                <a:defRPr/>
              </a:pPr>
              <a:t>May 26,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8751F-E866-427E-868B-99E23E137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8A863-DE5B-4BFD-8D2F-A30175A102D5}" type="datetime4">
              <a:rPr lang="en-US" smtClean="0"/>
              <a:pPr>
                <a:defRPr/>
              </a:pPr>
              <a:t>May 26,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B37BB-EA2C-4297-B321-F29C381C5D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F0C36-01FC-4DF3-B55C-2B5031E70CF7}" type="datetime4">
              <a:rPr lang="en-US" smtClean="0"/>
              <a:pPr>
                <a:defRPr/>
              </a:pPr>
              <a:t>May 26, 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4F245-0B2F-480C-B17B-6BCF9E451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01EE2-17E0-42DC-BE5E-0BEF39B3F32B}" type="datetime4">
              <a:rPr lang="en-US" smtClean="0"/>
              <a:pPr>
                <a:defRPr/>
              </a:pPr>
              <a:t>May 26, 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26FDF-0F8F-4DC0-8468-EDEF5CCA3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F4B31-A8C5-4196-9E65-7B109249585E}" type="datetime4">
              <a:rPr lang="en-US" smtClean="0"/>
              <a:pPr>
                <a:defRPr/>
              </a:pPr>
              <a:t>May 26, 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F2CDA-C321-402E-81F8-6164C1321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1F869-56E4-4443-9181-08C6F3D49545}" type="datetime4">
              <a:rPr lang="en-US" smtClean="0"/>
              <a:pPr>
                <a:defRPr/>
              </a:pPr>
              <a:t>May 26, 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DB065-601B-4B20-A7B3-503B445492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43013-DC8F-433C-8FDC-8C44B27C6F0F}" type="datetime4">
              <a:rPr lang="en-US" smtClean="0"/>
              <a:pPr>
                <a:defRPr/>
              </a:pPr>
              <a:t>May 26, 2011</a:t>
            </a:fld>
            <a:endParaRPr lang="en-US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F224A-69D9-42FE-A11C-15C43549B1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99BF9-5AB6-421A-A328-6D218EA44BFA}" type="datetime4">
              <a:rPr lang="en-US" smtClean="0"/>
              <a:pPr>
                <a:defRPr/>
              </a:pPr>
              <a:t>May 26, 2011</a:t>
            </a:fld>
            <a:endParaRPr lang="en-US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73332-D021-4F7A-8110-B10DF207A2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0A0728-82A8-4656-BFA3-A1D426AB48AC}" type="datetime4">
              <a:rPr lang="en-US" smtClean="0"/>
              <a:pPr>
                <a:defRPr/>
              </a:pPr>
              <a:t>May 26,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D07C92-86C3-4A2B-BB1C-3BB29A3B27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2" r:id="rId2"/>
    <p:sldLayoutId id="2147483841" r:id="rId3"/>
    <p:sldLayoutId id="2147483840" r:id="rId4"/>
    <p:sldLayoutId id="2147483839" r:id="rId5"/>
    <p:sldLayoutId id="2147483838" r:id="rId6"/>
    <p:sldLayoutId id="2147483837" r:id="rId7"/>
    <p:sldLayoutId id="2147483844" r:id="rId8"/>
    <p:sldLayoutId id="2147483845" r:id="rId9"/>
    <p:sldLayoutId id="2147483836" r:id="rId10"/>
    <p:sldLayoutId id="2147483835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83-&#1092;&#1079;.&#1088;&#1092;/" TargetMode="External"/><Relationship Id="rId2" Type="http://schemas.openxmlformats.org/officeDocument/2006/relationships/hyperlink" Target="http://www.fz-83.ru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188" y="1989138"/>
            <a:ext cx="7435850" cy="1944687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</a:t>
            </a:r>
            <a:br>
              <a:rPr lang="ru-RU" b="1" i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модернизации </a:t>
            </a:r>
            <a:br>
              <a:rPr lang="ru-RU" b="1" i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общего образования </a:t>
            </a:r>
            <a:endParaRPr lang="ru-RU" b="1" i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3438" y="4076700"/>
            <a:ext cx="3400425" cy="1512888"/>
          </a:xfrm>
        </p:spPr>
        <p:txBody>
          <a:bodyPr rtlCol="0">
            <a:normAutofit fontScale="70000" lnSpcReduction="2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Основания реализации проекта</a:t>
            </a:r>
            <a:r>
              <a:rPr lang="en-US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поручение Председателя Правительства Российской Федерации Путина В.В. , 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данного на заседании Правительства Российской Федерации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 апреля 2011 года 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ru-RU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(протокол № 11, пункт 3)</a:t>
            </a:r>
            <a:endParaRPr lang="ru-RU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4" name="Дата 3"/>
          <p:cNvSpPr>
            <a:spLocks noGrp="1"/>
          </p:cNvSpPr>
          <p:nvPr>
            <p:ph type="dt" sz="quarter" idx="10"/>
          </p:nvPr>
        </p:nvSpPr>
        <p:spPr bwMode="auto">
          <a:xfrm>
            <a:off x="5867400" y="1196975"/>
            <a:ext cx="2133600" cy="75088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4AAD01-B619-400E-BD55-3EEB2DA32178}" type="datetime4">
              <a:rPr lang="en-US" smtClean="0">
                <a:solidFill>
                  <a:srgbClr val="FEFEF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May 26, 2011</a:t>
            </a:fld>
            <a:endParaRPr lang="en-US" smtClean="0">
              <a:solidFill>
                <a:srgbClr val="FEFEFE"/>
              </a:solidFill>
            </a:endParaRPr>
          </a:p>
        </p:txBody>
      </p:sp>
      <p:sp>
        <p:nvSpPr>
          <p:cNvPr id="5125" name="Номер слайда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6C09E7-45EA-464E-8709-2E02BD7019F4}" type="slidenum">
              <a:rPr 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08010"/>
            <a:ext cx="7961341" cy="363536"/>
          </a:xfrm>
          <a:solidFill>
            <a:schemeClr val="bg2">
              <a:lumMod val="60000"/>
              <a:lumOff val="40000"/>
            </a:schemeClr>
          </a:solidFill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Схема финансирования проекта</a:t>
            </a:r>
            <a:endParaRPr lang="ru-RU" sz="24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61" name="Дата 3"/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2BA461-4454-422E-8288-B65FEEAD3A00}" type="datetime4">
              <a:rPr lang="en-US" smtClean="0">
                <a:solidFill>
                  <a:srgbClr val="FEFEF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May 26, 2011</a:t>
            </a:fld>
            <a:endParaRPr lang="en-US" smtClean="0">
              <a:solidFill>
                <a:srgbClr val="FEFEFE"/>
              </a:solidFill>
            </a:endParaRPr>
          </a:p>
        </p:txBody>
      </p:sp>
      <p:sp>
        <p:nvSpPr>
          <p:cNvPr id="13363" name="Номер слайда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8525C2-9F76-437D-9A52-DB6649B53BF7}" type="slidenum">
              <a:rPr lang="en-US" smtClean="0">
                <a:solidFill>
                  <a:srgbClr val="FEFEF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>
              <a:solidFill>
                <a:srgbClr val="FEFEFE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714348" y="1142984"/>
            <a:ext cx="2286016" cy="642942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/>
            <a:r>
              <a:rPr lang="ru-RU" b="1" dirty="0" smtClean="0">
                <a:latin typeface="Arial" charset="0"/>
              </a:rPr>
              <a:t>Региональный уровень</a:t>
            </a:r>
            <a:endParaRPr lang="ru-RU" b="1" dirty="0"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8992" y="1071546"/>
            <a:ext cx="5072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Субвенция на </a:t>
            </a:r>
            <a:r>
              <a:rPr lang="ru-RU" b="1" i="1" dirty="0" err="1" smtClean="0"/>
              <a:t>госстандарт</a:t>
            </a:r>
            <a:r>
              <a:rPr lang="ru-RU" b="1" i="1" dirty="0" smtClean="0"/>
              <a:t> (нормативы финансовых затрат, учитывающих обязательства региона)</a:t>
            </a:r>
            <a:endParaRPr lang="ru-RU" b="1" i="1" dirty="0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642910" y="2071678"/>
            <a:ext cx="2428892" cy="642942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/>
            <a:r>
              <a:rPr lang="ru-RU" sz="1600" b="1" dirty="0" smtClean="0">
                <a:latin typeface="Arial" charset="0"/>
              </a:rPr>
              <a:t>Муниципальный уровень:</a:t>
            </a:r>
            <a:endParaRPr lang="ru-RU" sz="1600" b="1" dirty="0"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57554" y="2000240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Распределение субвенции по школам на основе установленного Порядка</a:t>
            </a:r>
            <a:endParaRPr lang="ru-RU" b="1" i="1" dirty="0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642910" y="3000372"/>
            <a:ext cx="2357454" cy="71438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/>
            <a:r>
              <a:rPr lang="ru-RU" b="1" dirty="0" smtClean="0">
                <a:latin typeface="Arial" charset="0"/>
              </a:rPr>
              <a:t>Школьный уровень:</a:t>
            </a:r>
            <a:endParaRPr lang="ru-RU" b="1" dirty="0"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57554" y="2786058"/>
            <a:ext cx="50720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Формирование ФОТ учреждения, распределение по категориям персонала с учетом плана повышения средней заработной платы учителям, в т.ч. в части стимулирующего фонда</a:t>
            </a:r>
            <a:endParaRPr lang="ru-RU" b="1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3357554" y="4214818"/>
            <a:ext cx="50720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Распределение стимулирующих выплат в зависимости от результатов и качества работы </a:t>
            </a:r>
          </a:p>
          <a:p>
            <a:pPr algn="ctr"/>
            <a:endParaRPr lang="ru-RU" b="1" i="1" dirty="0" smtClean="0"/>
          </a:p>
          <a:p>
            <a:pPr algn="ctr"/>
            <a:r>
              <a:rPr lang="ru-RU" b="1" i="1" u="sng" dirty="0" smtClean="0"/>
              <a:t>Принцип увеличения средней заработной платы в среднем на 30 % при сохранении и углублении дифференциации между работниками)</a:t>
            </a:r>
            <a:endParaRPr lang="ru-RU" b="1" i="1" u="sng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>
            <a:off x="4249735" y="5250669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5749933" y="5249875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7107255" y="5249875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Rectangle 9"/>
          <p:cNvSpPr>
            <a:spLocks noChangeArrowheads="1"/>
          </p:cNvSpPr>
          <p:nvPr/>
        </p:nvSpPr>
        <p:spPr bwMode="auto">
          <a:xfrm>
            <a:off x="539750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1" lang="ru-RU" sz="2400" b="1" i="1" dirty="0" smtClean="0">
                <a:latin typeface="Arial" charset="0"/>
              </a:rPr>
              <a:t>Эффективность проекта</a:t>
            </a:r>
            <a:endParaRPr kumimoji="1" lang="ru-RU" sz="2000" b="1" i="1" dirty="0">
              <a:latin typeface="Arial" charset="0"/>
            </a:endParaRP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571472" y="1357298"/>
            <a:ext cx="3571900" cy="1214446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1600" b="1" dirty="0">
                <a:solidFill>
                  <a:schemeClr val="accent3">
                    <a:lumMod val="75000"/>
                  </a:schemeClr>
                </a:solidFill>
              </a:rPr>
              <a:t>Направления поддержки: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повышение </a:t>
            </a:r>
            <a:r>
              <a:rPr lang="ru-RU" sz="1400" b="1" dirty="0">
                <a:solidFill>
                  <a:schemeClr val="tx1"/>
                </a:solidFill>
              </a:rPr>
              <a:t>квалификации учителей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chemeClr val="tx1"/>
                </a:solidFill>
              </a:rPr>
              <a:t>увеличение заработной учителей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улучшение </a:t>
            </a:r>
            <a:r>
              <a:rPr lang="ru-RU" sz="1400" b="1" dirty="0">
                <a:solidFill>
                  <a:schemeClr val="tx1"/>
                </a:solidFill>
              </a:rPr>
              <a:t>пенсионного </a:t>
            </a:r>
            <a:r>
              <a:rPr lang="ru-RU" sz="1400" b="1" dirty="0" smtClean="0">
                <a:solidFill>
                  <a:schemeClr val="tx1"/>
                </a:solidFill>
              </a:rPr>
              <a:t>обеспечения 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учителей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4429124" y="1357298"/>
            <a:ext cx="4071966" cy="1214446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ru-RU" sz="1600" b="1" dirty="0">
                <a:solidFill>
                  <a:schemeClr val="accent3">
                    <a:lumMod val="75000"/>
                  </a:schemeClr>
                </a:solidFill>
              </a:rPr>
              <a:t>Требования: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прохождение </a:t>
            </a:r>
            <a:r>
              <a:rPr lang="ru-RU" sz="1400" b="1" dirty="0">
                <a:solidFill>
                  <a:schemeClr val="tx1"/>
                </a:solidFill>
              </a:rPr>
              <a:t>аттестации учителей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увеличение </a:t>
            </a:r>
            <a:r>
              <a:rPr lang="ru-RU" sz="1400" b="1" dirty="0">
                <a:solidFill>
                  <a:schemeClr val="tx1"/>
                </a:solidFill>
              </a:rPr>
              <a:t>количества </a:t>
            </a:r>
            <a:r>
              <a:rPr lang="ru-RU" sz="1400" b="1" dirty="0" smtClean="0">
                <a:solidFill>
                  <a:schemeClr val="tx1"/>
                </a:solidFill>
              </a:rPr>
              <a:t>молодых </a:t>
            </a:r>
            <a:r>
              <a:rPr lang="ru-RU" sz="1400" b="1" dirty="0">
                <a:solidFill>
                  <a:schemeClr val="tx1"/>
                </a:solidFill>
              </a:rPr>
              <a:t>учителей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переход </a:t>
            </a:r>
            <a:r>
              <a:rPr lang="ru-RU" sz="1400" b="1" dirty="0">
                <a:solidFill>
                  <a:schemeClr val="tx1"/>
                </a:solidFill>
              </a:rPr>
              <a:t>на НСОТ </a:t>
            </a:r>
            <a:r>
              <a:rPr lang="ru-RU" sz="1400" b="1" dirty="0" smtClean="0">
                <a:solidFill>
                  <a:schemeClr val="tx1"/>
                </a:solidFill>
              </a:rPr>
              <a:t>(заработная </a:t>
            </a:r>
            <a:r>
              <a:rPr lang="ru-RU" sz="1400" b="1" dirty="0">
                <a:solidFill>
                  <a:schemeClr val="tx1"/>
                </a:solidFill>
              </a:rPr>
              <a:t>плата </a:t>
            </a:r>
            <a:endParaRPr lang="ru-RU" sz="1400" b="1" dirty="0" smtClean="0">
              <a:solidFill>
                <a:schemeClr val="tx1"/>
              </a:solidFill>
            </a:endParaRPr>
          </a:p>
          <a:p>
            <a:r>
              <a:rPr lang="ru-RU" sz="1400" b="1" dirty="0">
                <a:solidFill>
                  <a:schemeClr val="tx1"/>
                </a:solidFill>
              </a:rPr>
              <a:t>з</a:t>
            </a:r>
            <a:r>
              <a:rPr lang="ru-RU" sz="1400" b="1" dirty="0" smtClean="0">
                <a:solidFill>
                  <a:schemeClr val="tx1"/>
                </a:solidFill>
              </a:rPr>
              <a:t>ависит от </a:t>
            </a:r>
            <a:r>
              <a:rPr lang="ru-RU" sz="1400" b="1" dirty="0">
                <a:solidFill>
                  <a:schemeClr val="tx1"/>
                </a:solidFill>
              </a:rPr>
              <a:t>качества работы)</a:t>
            </a: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 bwMode="auto">
          <a:xfrm>
            <a:off x="123825" y="1071547"/>
            <a:ext cx="9020175" cy="357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50000"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КАЧЕСТВО РАБОТЫ УЧИТЕЛЯ</a:t>
            </a: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500033" y="2643182"/>
            <a:ext cx="8215371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990000"/>
              </a:buClr>
              <a:buSzPct val="150000"/>
            </a:pPr>
            <a:r>
              <a:rPr lang="ru-RU" sz="1400" b="1" dirty="0" smtClean="0">
                <a:solidFill>
                  <a:srgbClr val="333399"/>
                </a:solidFill>
                <a:latin typeface="+mn-lt"/>
                <a:cs typeface="+mn-cs"/>
              </a:rPr>
              <a:t>2</a:t>
            </a:r>
            <a:r>
              <a:rPr lang="ru-RU" sz="1400" b="1" dirty="0">
                <a:solidFill>
                  <a:srgbClr val="333399"/>
                </a:solidFill>
                <a:latin typeface="+mn-lt"/>
                <a:cs typeface="+mn-cs"/>
              </a:rPr>
              <a:t>. КАЧЕСТВО УСЛОВИЙ ОБУЧЕНИЯ</a:t>
            </a: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642910" y="2925761"/>
            <a:ext cx="3429024" cy="1574809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sz="1400" b="1" dirty="0">
              <a:solidFill>
                <a:schemeClr val="tx1"/>
              </a:solidFill>
              <a:latin typeface="Tahoma" charset="0"/>
            </a:endParaRPr>
          </a:p>
          <a:p>
            <a:r>
              <a:rPr lang="ru-RU" sz="1600" b="1" dirty="0">
                <a:solidFill>
                  <a:schemeClr val="accent3">
                    <a:lumMod val="75000"/>
                  </a:schemeClr>
                </a:solidFill>
              </a:rPr>
              <a:t>Направления поддержки:</a:t>
            </a:r>
          </a:p>
          <a:p>
            <a:endParaRPr lang="ru-RU" sz="1400" b="1" dirty="0">
              <a:solidFill>
                <a:schemeClr val="tx1"/>
              </a:solidFill>
              <a:latin typeface="Tahoma" charset="0"/>
            </a:endParaRPr>
          </a:p>
          <a:p>
            <a:r>
              <a:rPr lang="ru-RU" sz="1400" b="1" dirty="0">
                <a:solidFill>
                  <a:schemeClr val="tx1"/>
                </a:solidFill>
              </a:rPr>
              <a:t>- новое оборудование и 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подготовка помещений под него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приобретение </a:t>
            </a:r>
            <a:r>
              <a:rPr lang="ru-RU" sz="1400" b="1" dirty="0">
                <a:solidFill>
                  <a:schemeClr val="tx1"/>
                </a:solidFill>
              </a:rPr>
              <a:t>нового транспорта</a:t>
            </a: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chemeClr val="tx1"/>
                </a:solidFill>
              </a:rPr>
              <a:t>модернизация базовых школ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и филиальной сети</a:t>
            </a:r>
          </a:p>
          <a:p>
            <a:r>
              <a:rPr lang="ru-RU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4500562" y="2928934"/>
            <a:ext cx="3929090" cy="1571636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 sz="1400" b="1" dirty="0">
              <a:solidFill>
                <a:schemeClr val="tx1"/>
              </a:solidFill>
              <a:latin typeface="Tahoma" charset="0"/>
            </a:endParaRPr>
          </a:p>
          <a:p>
            <a:endParaRPr lang="ru-RU" sz="1400" b="1" dirty="0">
              <a:solidFill>
                <a:schemeClr val="tx1"/>
              </a:solidFill>
              <a:latin typeface="Tahoma" charset="0"/>
            </a:endParaRPr>
          </a:p>
          <a:p>
            <a:r>
              <a:rPr lang="ru-RU" sz="1600" b="1" dirty="0">
                <a:solidFill>
                  <a:schemeClr val="accent3">
                    <a:lumMod val="75000"/>
                  </a:schemeClr>
                </a:solidFill>
              </a:rPr>
              <a:t>Требования:</a:t>
            </a:r>
          </a:p>
          <a:p>
            <a:endParaRPr lang="ru-RU" b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chemeClr val="tx1"/>
                </a:solidFill>
              </a:rPr>
              <a:t>обеспечение условий 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для реализации новых ФГОС</a:t>
            </a:r>
          </a:p>
          <a:p>
            <a:pPr>
              <a:buFontTx/>
              <a:buChar char="-"/>
            </a:pPr>
            <a:endParaRPr lang="ru-RU" sz="1100" b="1" dirty="0">
              <a:solidFill>
                <a:schemeClr val="tx1"/>
              </a:solidFill>
            </a:endParaRPr>
          </a:p>
          <a:p>
            <a:endParaRPr lang="ru-RU" sz="1100" b="1" dirty="0">
              <a:solidFill>
                <a:schemeClr val="tx1"/>
              </a:solidFill>
            </a:endParaRPr>
          </a:p>
          <a:p>
            <a:endParaRPr lang="ru-RU" sz="1400" b="1" dirty="0">
              <a:solidFill>
                <a:schemeClr val="tx1"/>
              </a:solidFill>
              <a:latin typeface="Tahoma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357158" y="4500570"/>
            <a:ext cx="822960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1" lang="ru-RU" sz="2000" b="1" dirty="0">
                <a:solidFill>
                  <a:srgbClr val="333399"/>
                </a:solidFill>
              </a:rPr>
              <a:t>Результат проекта</a:t>
            </a:r>
            <a:endParaRPr kumimoji="1" lang="ru-RU" b="1" dirty="0">
              <a:solidFill>
                <a:srgbClr val="333399"/>
              </a:solidFill>
            </a:endParaRPr>
          </a:p>
        </p:txBody>
      </p:sp>
      <p:sp>
        <p:nvSpPr>
          <p:cNvPr id="16" name="AutoShape 8"/>
          <p:cNvSpPr>
            <a:spLocks noChangeArrowheads="1"/>
          </p:cNvSpPr>
          <p:nvPr/>
        </p:nvSpPr>
        <p:spPr bwMode="auto">
          <a:xfrm>
            <a:off x="1357290" y="4857760"/>
            <a:ext cx="2070116" cy="785818"/>
          </a:xfrm>
          <a:prstGeom prst="flowChartAlternateProcess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КАЧЕСТВЕННАЯ РАБОТА </a:t>
            </a:r>
            <a:endParaRPr lang="en-US" sz="1200" b="1" dirty="0">
              <a:solidFill>
                <a:schemeClr val="tx1"/>
              </a:solidFill>
            </a:endParaRPr>
          </a:p>
          <a:p>
            <a:pPr algn="ctr"/>
            <a:r>
              <a:rPr lang="ru-RU" sz="1200" b="1" dirty="0">
                <a:solidFill>
                  <a:schemeClr val="tx1"/>
                </a:solidFill>
              </a:rPr>
              <a:t>УЧИТЕЛЯ</a:t>
            </a:r>
          </a:p>
        </p:txBody>
      </p:sp>
      <p:sp>
        <p:nvSpPr>
          <p:cNvPr id="17" name="AutoShape 9"/>
          <p:cNvSpPr>
            <a:spLocks noChangeArrowheads="1"/>
          </p:cNvSpPr>
          <p:nvPr/>
        </p:nvSpPr>
        <p:spPr bwMode="auto">
          <a:xfrm>
            <a:off x="5643570" y="4857760"/>
            <a:ext cx="2052807" cy="785818"/>
          </a:xfrm>
          <a:prstGeom prst="flowChartAlternateProcess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1200" b="1">
                <a:solidFill>
                  <a:schemeClr val="tx1"/>
                </a:solidFill>
              </a:rPr>
              <a:t>КАЧЕСТВЕННЫЕ УСЛОВИЯ </a:t>
            </a:r>
          </a:p>
          <a:p>
            <a:pPr algn="ctr"/>
            <a:r>
              <a:rPr lang="ru-RU" sz="1200" b="1">
                <a:solidFill>
                  <a:schemeClr val="tx1"/>
                </a:solidFill>
              </a:rPr>
              <a:t>ОБУЧЕНИЯ</a:t>
            </a:r>
          </a:p>
        </p:txBody>
      </p:sp>
      <p:sp>
        <p:nvSpPr>
          <p:cNvPr id="19" name="Oval 12"/>
          <p:cNvSpPr>
            <a:spLocks noChangeArrowheads="1"/>
          </p:cNvSpPr>
          <p:nvPr/>
        </p:nvSpPr>
        <p:spPr bwMode="auto">
          <a:xfrm>
            <a:off x="3428992" y="5572140"/>
            <a:ext cx="2426544" cy="1103998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ru-RU" sz="1600" b="1">
                <a:solidFill>
                  <a:schemeClr val="tx1"/>
                </a:solidFill>
                <a:latin typeface="Tahoma" charset="0"/>
              </a:rPr>
              <a:t>КАЧЕСТВЕННОЕ </a:t>
            </a:r>
          </a:p>
          <a:p>
            <a:r>
              <a:rPr lang="ru-RU" sz="1600" b="1">
                <a:solidFill>
                  <a:schemeClr val="tx1"/>
                </a:solidFill>
                <a:latin typeface="Tahoma" charset="0"/>
              </a:rPr>
              <a:t>ОБРАЗОВАНИЕ</a:t>
            </a:r>
          </a:p>
        </p:txBody>
      </p:sp>
      <p:sp>
        <p:nvSpPr>
          <p:cNvPr id="21" name="Тройная стрелка влево/вправо/вверх 20"/>
          <p:cNvSpPr/>
          <p:nvPr/>
        </p:nvSpPr>
        <p:spPr>
          <a:xfrm rot="10800000">
            <a:off x="3571869" y="4929197"/>
            <a:ext cx="1928826" cy="642942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ата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56128-D052-461B-B967-3D7403A2ABD6}" type="datetime4">
              <a:rPr lang="en-US" smtClean="0"/>
              <a:pPr>
                <a:defRPr/>
              </a:pPr>
              <a:t>May 26, 2011</a:t>
            </a:fld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18751F-E866-427E-868B-99E23E137E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15370" cy="576263"/>
          </a:xfrm>
          <a:solidFill>
            <a:schemeClr val="bg2">
              <a:lumMod val="60000"/>
              <a:lumOff val="40000"/>
            </a:schemeClr>
          </a:solidFill>
        </p:spPr>
        <p:txBody>
          <a:bodyPr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Информационно-методическая поддержка реализации ФЗ – 83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C6166C-DFA2-4745-906B-CE8E55F5E3B2}" type="datetime4">
              <a:rPr lang="en-US" smtClean="0"/>
              <a:pPr>
                <a:defRPr/>
              </a:pPr>
              <a:t>May 26, 2011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18751F-E866-427E-868B-99E23E137E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28662" y="1071546"/>
            <a:ext cx="750099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dirty="0" smtClean="0"/>
              <a:t>1. Создание </a:t>
            </a:r>
            <a:r>
              <a:rPr lang="ru-RU" sz="1400" dirty="0"/>
              <a:t>рабочей группы в ДОО (с </a:t>
            </a:r>
            <a:r>
              <a:rPr lang="ru-RU" sz="1400" dirty="0" smtClean="0"/>
              <a:t>участием </a:t>
            </a:r>
            <a:r>
              <a:rPr lang="ru-RU" sz="1400" dirty="0"/>
              <a:t>МО)</a:t>
            </a:r>
          </a:p>
          <a:p>
            <a:pPr lvl="0"/>
            <a:r>
              <a:rPr lang="ru-RU" sz="1400" dirty="0" smtClean="0"/>
              <a:t>2. План </a:t>
            </a:r>
            <a:r>
              <a:rPr lang="ru-RU" sz="1400" dirty="0"/>
              <a:t>мероприятий:</a:t>
            </a:r>
          </a:p>
          <a:p>
            <a:pPr lvl="1"/>
            <a:r>
              <a:rPr lang="ru-RU" sz="1400" dirty="0" smtClean="0"/>
              <a:t> - Проект </a:t>
            </a:r>
            <a:r>
              <a:rPr lang="ru-RU" sz="1400" dirty="0"/>
              <a:t>НПА  (+ опыт регионов)</a:t>
            </a:r>
          </a:p>
          <a:p>
            <a:pPr lvl="1"/>
            <a:r>
              <a:rPr lang="ru-RU" sz="1400" dirty="0" smtClean="0"/>
              <a:t>- Методическая </a:t>
            </a:r>
            <a:r>
              <a:rPr lang="ru-RU" sz="1400" dirty="0"/>
              <a:t>и консультационная помощь</a:t>
            </a:r>
          </a:p>
          <a:p>
            <a:pPr lvl="1"/>
            <a:r>
              <a:rPr lang="ru-RU" sz="1400" dirty="0" smtClean="0"/>
              <a:t> - Организация </a:t>
            </a:r>
            <a:r>
              <a:rPr lang="ru-RU" sz="1400" dirty="0"/>
              <a:t>курсов и семинаров (в т.ч. на базе ТОИПКРО)</a:t>
            </a:r>
          </a:p>
          <a:p>
            <a:pPr lvl="0"/>
            <a:r>
              <a:rPr lang="ru-RU" sz="1400" dirty="0" smtClean="0"/>
              <a:t>3. Сведения </a:t>
            </a:r>
            <a:r>
              <a:rPr lang="ru-RU" sz="1400" dirty="0"/>
              <a:t>о создании нового информационно-аналитического портала «Вестник 83-ФЗ</a:t>
            </a:r>
            <a:r>
              <a:rPr lang="ru-RU" sz="1400" dirty="0" smtClean="0"/>
              <a:t>» Методическая и информационная поддержка реализации Федерального закона № 83-ФЗ»:</a:t>
            </a:r>
          </a:p>
          <a:p>
            <a:pPr lvl="0"/>
            <a:r>
              <a:rPr lang="ru-RU" sz="1400" u="sng" dirty="0" smtClean="0"/>
              <a:t>Адрес: </a:t>
            </a:r>
            <a:r>
              <a:rPr lang="en-US" sz="1400" u="sng" dirty="0" smtClean="0">
                <a:hlinkClick r:id="rId2"/>
              </a:rPr>
              <a:t>www</a:t>
            </a:r>
            <a:r>
              <a:rPr lang="ru-RU" sz="1400" u="sng" dirty="0" smtClean="0">
                <a:hlinkClick r:id="rId2"/>
              </a:rPr>
              <a:t>.</a:t>
            </a:r>
            <a:r>
              <a:rPr lang="en-US" sz="1400" u="sng" dirty="0" err="1" smtClean="0">
                <a:hlinkClick r:id="rId2"/>
              </a:rPr>
              <a:t>fz</a:t>
            </a:r>
            <a:r>
              <a:rPr lang="ru-RU" sz="1400" u="sng" dirty="0" smtClean="0">
                <a:hlinkClick r:id="rId2"/>
              </a:rPr>
              <a:t>-83.</a:t>
            </a:r>
            <a:r>
              <a:rPr lang="en-US" sz="1400" u="sng" dirty="0" err="1" smtClean="0">
                <a:hlinkClick r:id="rId2"/>
              </a:rPr>
              <a:t>ru</a:t>
            </a:r>
            <a:r>
              <a:rPr lang="ru-RU" sz="1400" dirty="0" smtClean="0"/>
              <a:t>, </a:t>
            </a:r>
            <a:r>
              <a:rPr lang="en-US" sz="1400" u="sng" dirty="0" smtClean="0">
                <a:hlinkClick r:id="rId3"/>
              </a:rPr>
              <a:t>www</a:t>
            </a:r>
            <a:r>
              <a:rPr lang="ru-RU" sz="1400" u="sng" dirty="0" smtClean="0">
                <a:hlinkClick r:id="rId3"/>
              </a:rPr>
              <a:t>.83-фз.рф</a:t>
            </a:r>
            <a:r>
              <a:rPr lang="ru-RU" sz="1400" u="sng" dirty="0" smtClean="0"/>
              <a:t>, </a:t>
            </a:r>
            <a:r>
              <a:rPr lang="en-US" sz="1400" u="sng" dirty="0" smtClean="0">
                <a:hlinkClick r:id="rId3"/>
              </a:rPr>
              <a:t>www</a:t>
            </a:r>
            <a:r>
              <a:rPr lang="ru-RU" sz="1400" u="sng" dirty="0" smtClean="0">
                <a:hlinkClick r:id="rId3"/>
              </a:rPr>
              <a:t>.83фз.рф</a:t>
            </a:r>
            <a:endParaRPr lang="ru-RU" sz="1400" u="sng" dirty="0" smtClean="0"/>
          </a:p>
          <a:p>
            <a:pPr lvl="0"/>
            <a:r>
              <a:rPr lang="ru-RU" sz="1400" u="sng" dirty="0" smtClean="0"/>
              <a:t>Содержание:</a:t>
            </a:r>
            <a:endParaRPr lang="ru-RU" sz="1400" dirty="0"/>
          </a:p>
          <a:p>
            <a:pPr lvl="1">
              <a:buFont typeface="Wingdings" pitchFamily="2" charset="2"/>
              <a:buChar char="ü"/>
            </a:pPr>
            <a:r>
              <a:rPr lang="ru-RU" sz="1400" dirty="0" smtClean="0"/>
              <a:t>Структурированная </a:t>
            </a:r>
            <a:r>
              <a:rPr lang="ru-RU" sz="1400" dirty="0"/>
              <a:t>по отраслям, </a:t>
            </a:r>
            <a:r>
              <a:rPr lang="ru-RU" sz="1400" dirty="0" smtClean="0"/>
              <a:t>тематической </a:t>
            </a:r>
            <a:r>
              <a:rPr lang="ru-RU" sz="1400" dirty="0"/>
              <a:t>и </a:t>
            </a:r>
            <a:r>
              <a:rPr lang="ru-RU" sz="1400" dirty="0" smtClean="0"/>
              <a:t>региональной </a:t>
            </a:r>
            <a:r>
              <a:rPr lang="ru-RU" sz="1400" dirty="0"/>
              <a:t>принадлежности </a:t>
            </a:r>
            <a:r>
              <a:rPr lang="ru-RU" sz="1400" dirty="0" smtClean="0"/>
              <a:t>информационная база </a:t>
            </a:r>
            <a:r>
              <a:rPr lang="ru-RU" sz="1400" dirty="0"/>
              <a:t>нормативно-правовых документов;</a:t>
            </a:r>
          </a:p>
          <a:p>
            <a:pPr lvl="1">
              <a:buFont typeface="Wingdings" pitchFamily="2" charset="2"/>
              <a:buChar char="ü"/>
            </a:pPr>
            <a:r>
              <a:rPr lang="ru-RU" sz="1400" dirty="0"/>
              <a:t>Актуальные аналитические материалы, публикации, презентации и выступления представителей Минфина России, Федерального казначейства, других федеральных органов власти, независимых экспертов;</a:t>
            </a:r>
          </a:p>
          <a:p>
            <a:pPr lvl="1">
              <a:buFont typeface="Wingdings" pitchFamily="2" charset="2"/>
              <a:buChar char="ü"/>
            </a:pPr>
            <a:r>
              <a:rPr lang="ru-RU" sz="1400" dirty="0" smtClean="0"/>
              <a:t>Региональная практика </a:t>
            </a:r>
            <a:r>
              <a:rPr lang="ru-RU" sz="1400" dirty="0"/>
              <a:t>реализации 83-ФЗ, в том числе обсуждения существующих региональных проблем и путей их решения;</a:t>
            </a:r>
          </a:p>
          <a:p>
            <a:pPr lvl="1">
              <a:buFont typeface="Wingdings" pitchFamily="2" charset="2"/>
              <a:buChar char="ü"/>
            </a:pPr>
            <a:r>
              <a:rPr lang="ru-RU" sz="1400" dirty="0"/>
              <a:t>Особенности реализации 83-ФЗ в таких отраслях как Образование, Здравоохранение, Культура, Социальная политика и др.;</a:t>
            </a:r>
          </a:p>
          <a:p>
            <a:pPr lvl="1">
              <a:buFont typeface="Wingdings" pitchFamily="2" charset="2"/>
              <a:buChar char="ü"/>
            </a:pPr>
            <a:r>
              <a:rPr lang="ru-RU" sz="1400" dirty="0"/>
              <a:t>Показатели реализации 83-ФЗ и многое другое.</a:t>
            </a:r>
          </a:p>
          <a:p>
            <a:pPr lvl="1">
              <a:buFont typeface="Wingdings" pitchFamily="2" charset="2"/>
              <a:buChar char="ü"/>
            </a:pPr>
            <a:r>
              <a:rPr lang="ru-RU" sz="1400" dirty="0"/>
              <a:t>Аналитические отчеты о результатах мониторинга реализации 83-ФЗ в субъектах РФ и муниципальных образованиях</a:t>
            </a:r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15370" cy="576263"/>
          </a:xfrm>
          <a:solidFill>
            <a:schemeClr val="bg2">
              <a:lumMod val="60000"/>
              <a:lumOff val="40000"/>
            </a:schemeClr>
          </a:solidFill>
        </p:spPr>
        <p:txBody>
          <a:bodyPr rtlCol="0" anchor="ctr">
            <a:noAutofit/>
          </a:bodyPr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Анализ нормативных правовых документов органов местного самоуправления, принятых в целях реализации федерального закона от 13.05.2010 № 83-ФЗ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C6166C-DFA2-4745-906B-CE8E55F5E3B2}" type="datetime4">
              <a:rPr lang="en-US" smtClean="0"/>
              <a:pPr>
                <a:defRPr/>
              </a:pPr>
              <a:t>May 26, 2011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18751F-E866-427E-868B-99E23E137EC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00034" y="1000108"/>
          <a:ext cx="8215370" cy="5676088"/>
        </p:xfrm>
        <a:graphic>
          <a:graphicData uri="http://schemas.openxmlformats.org/drawingml/2006/table">
            <a:tbl>
              <a:tblPr/>
              <a:tblGrid>
                <a:gridCol w="1785950"/>
                <a:gridCol w="1000132"/>
                <a:gridCol w="928694"/>
                <a:gridCol w="1000132"/>
                <a:gridCol w="1143008"/>
                <a:gridCol w="1357322"/>
                <a:gridCol w="1000132"/>
              </a:tblGrid>
              <a:tr h="119841"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latin typeface="Times New Roman"/>
                      </a:endParaRP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Arial"/>
                        </a:rPr>
                        <a:t>Нормативный правовой акт органа МСУ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025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Arial"/>
                        </a:rPr>
                        <a:t> об утвержднии Плана мероприятий по реализации от 8.05.2010 № 83-ФЗ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Arial"/>
                        </a:rPr>
                        <a:t>о порядке санкционирования расходов, оплаты денежных обязательств, ведения лицевых счетов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Arial"/>
                        </a:rPr>
                        <a:t>о порядке определения особо ценного движимого, недвижимого имущества, об определении перечня недвижимого имущества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Arial"/>
                        </a:rPr>
                        <a:t>о порядке создания, реорганизации, изменении типа и ликвидации муниципальных учреждений,  а также утверждение уставов муниципальных учреждений и внесения в них изменений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Arial"/>
                        </a:rPr>
                        <a:t>о порядке формирования муниципального задания и финансового обеспечения выполнения муниципального задания муниципальными бюджетными, казенными и автономными учреждениями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Arial"/>
                        </a:rPr>
                        <a:t>о порядке составления и утверждения плана хозяйственной деятельности  муниципальных учреждений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79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Times New Roman"/>
                        </a:rPr>
                        <a:t> "Александровский район"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79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Times New Roman"/>
                        </a:rPr>
                        <a:t>"Асиновский район"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latin typeface="Arial"/>
                        </a:rPr>
                        <a:t>в разработке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latin typeface="Arial"/>
                        </a:rPr>
                        <a:t>в разработке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79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Times New Roman"/>
                        </a:rPr>
                        <a:t>"Бакчарский район"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latin typeface="Arial"/>
                        </a:rPr>
                        <a:t>не представлен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79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Times New Roman"/>
                        </a:rPr>
                        <a:t>"Верхнекетский район"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79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Times New Roman"/>
                        </a:rPr>
                        <a:t>"Зырянский район"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latin typeface="Arial"/>
                        </a:rPr>
                        <a:t>в разработке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latin typeface="Arial"/>
                        </a:rPr>
                        <a:t>в разработке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79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Times New Roman"/>
                        </a:rPr>
                        <a:t>"Каргасокский район"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latin typeface="Arial"/>
                        </a:rPr>
                        <a:t>не представлен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79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Times New Roman"/>
                        </a:rPr>
                        <a:t>"Кожевниковский район"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79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Times New Roman"/>
                        </a:rPr>
                        <a:t>"Колпашевский район"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latin typeface="Arial"/>
                        </a:rPr>
                        <a:t>в разработке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79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Times New Roman"/>
                        </a:rPr>
                        <a:t>"Кривошеинский район"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79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Times New Roman"/>
                        </a:rPr>
                        <a:t>"Молчановский район"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latin typeface="Arial"/>
                        </a:rPr>
                        <a:t>не представлен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79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Times New Roman"/>
                        </a:rPr>
                        <a:t>"Парабельский район"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latin typeface="Arial"/>
                        </a:rPr>
                        <a:t>не представлен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79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Times New Roman"/>
                        </a:rPr>
                        <a:t>"Первомайский район"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latin typeface="Arial"/>
                        </a:rPr>
                        <a:t>в разработке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79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Times New Roman"/>
                        </a:rPr>
                        <a:t>"Тегульдетский район"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79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Times New Roman"/>
                        </a:rPr>
                        <a:t>"Томский район"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79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Times New Roman"/>
                        </a:rPr>
                        <a:t>"Чаинский район"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79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Times New Roman"/>
                        </a:rPr>
                        <a:t>"Шегарский район"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latin typeface="Arial"/>
                        </a:rPr>
                        <a:t>в разработке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latin typeface="Arial"/>
                        </a:rPr>
                        <a:t>в разработке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latin typeface="Arial"/>
                        </a:rPr>
                        <a:t>в разработке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79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Times New Roman"/>
                        </a:rPr>
                        <a:t>"ЗАТО Северск"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latin typeface="Arial"/>
                        </a:rPr>
                        <a:t>в разработке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79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Times New Roman"/>
                        </a:rPr>
                        <a:t>"Город Кедровый"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79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Times New Roman"/>
                        </a:rPr>
                        <a:t>"Город Томск"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-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3795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Times New Roman"/>
                        </a:rPr>
                        <a:t>"Город Стрежевой"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latin typeface="Arial"/>
                        </a:rPr>
                        <a:t>в разработке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latin typeface="Arial"/>
                        </a:rPr>
                        <a:t>+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1" u="none" strike="noStrike">
                          <a:latin typeface="Arial"/>
                        </a:rPr>
                        <a:t>в разработке</a:t>
                      </a:r>
                    </a:p>
                  </a:txBody>
                  <a:tcPr marL="4252" marR="4252" marT="42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776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4252" marR="4252" marT="4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4252" marR="4252" marT="4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4252" marR="4252" marT="4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4252" marR="4252" marT="4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4252" marR="4252" marT="4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4252" marR="4252" marT="4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776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80%</a:t>
                      </a:r>
                    </a:p>
                  </a:txBody>
                  <a:tcPr marL="4252" marR="4252" marT="4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20%</a:t>
                      </a:r>
                    </a:p>
                  </a:txBody>
                  <a:tcPr marL="4252" marR="4252" marT="4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65%</a:t>
                      </a:r>
                    </a:p>
                  </a:txBody>
                  <a:tcPr marL="4252" marR="4252" marT="4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55%</a:t>
                      </a:r>
                    </a:p>
                  </a:txBody>
                  <a:tcPr marL="4252" marR="4252" marT="4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50%</a:t>
                      </a:r>
                    </a:p>
                  </a:txBody>
                  <a:tcPr marL="4252" marR="4252" marT="4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10%</a:t>
                      </a:r>
                    </a:p>
                  </a:txBody>
                  <a:tcPr marL="4252" marR="4252" marT="4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1894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latin typeface="Arial"/>
                        </a:rPr>
                        <a:t>Доля непредставленных НПА по реализации 83-ФЗ отпланового значения</a:t>
                      </a:r>
                    </a:p>
                  </a:txBody>
                  <a:tcPr marL="4252" marR="4252" marT="4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20%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65%</a:t>
                      </a:r>
                    </a:p>
                  </a:txBody>
                  <a:tcPr marL="4252" marR="4252" marT="4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20%</a:t>
                      </a:r>
                    </a:p>
                  </a:txBody>
                  <a:tcPr marL="4252" marR="4252" marT="4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40%</a:t>
                      </a:r>
                    </a:p>
                  </a:txBody>
                  <a:tcPr marL="4252" marR="4252" marT="4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35%</a:t>
                      </a:r>
                    </a:p>
                  </a:txBody>
                  <a:tcPr marL="4252" marR="4252" marT="4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80%</a:t>
                      </a:r>
                    </a:p>
                  </a:txBody>
                  <a:tcPr marL="4252" marR="4252" marT="4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6025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latin typeface="Arial"/>
                        </a:rPr>
                        <a:t>Доля НПА, находящихся на стадии разработки от общего количества согласно плану мероприятий по реализации 83-ФЗ</a:t>
                      </a:r>
                    </a:p>
                  </a:txBody>
                  <a:tcPr marL="4252" marR="4252" marT="42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0%</a:t>
                      </a:r>
                    </a:p>
                  </a:txBody>
                  <a:tcPr marL="4252" marR="4252" marT="425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15%</a:t>
                      </a:r>
                    </a:p>
                  </a:txBody>
                  <a:tcPr marL="4252" marR="4252" marT="4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15%</a:t>
                      </a:r>
                    </a:p>
                  </a:txBody>
                  <a:tcPr marL="4252" marR="4252" marT="4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5%</a:t>
                      </a:r>
                    </a:p>
                  </a:txBody>
                  <a:tcPr marL="4252" marR="4252" marT="4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latin typeface="Arial"/>
                        </a:rPr>
                        <a:t>15%</a:t>
                      </a:r>
                    </a:p>
                  </a:txBody>
                  <a:tcPr marL="4252" marR="4252" marT="4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latin typeface="Arial"/>
                        </a:rPr>
                        <a:t>10%</a:t>
                      </a:r>
                    </a:p>
                  </a:txBody>
                  <a:tcPr marL="4252" marR="4252" marT="42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836613"/>
            <a:ext cx="7024687" cy="1152525"/>
          </a:xfrm>
          <a:solidFill>
            <a:schemeClr val="bg2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модернизации общего образования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6013" y="2060575"/>
            <a:ext cx="6985000" cy="3987800"/>
          </a:xfrm>
        </p:spPr>
        <p:txBody>
          <a:bodyPr rtlCol="0">
            <a:normAutofit fontScale="85000" lnSpcReduction="10000"/>
          </a:bodyPr>
          <a:lstStyle/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200" b="1" i="1" dirty="0" smtClean="0"/>
              <a:t>Цель проекта</a:t>
            </a:r>
            <a:r>
              <a:rPr lang="en-US" sz="2200" b="1" i="1" dirty="0" smtClean="0"/>
              <a:t>: 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000" dirty="0" smtClean="0"/>
              <a:t>Модернизация региональных систем общего образования.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000" dirty="0" smtClean="0"/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000" b="1" i="1" dirty="0" smtClean="0"/>
              <a:t>Задачи </a:t>
            </a:r>
            <a:r>
              <a:rPr lang="ru-RU" sz="2000" b="1" i="1" dirty="0"/>
              <a:t>проекта</a:t>
            </a:r>
            <a:r>
              <a:rPr lang="en-US" sz="2000" b="1" i="1" dirty="0"/>
              <a:t>: 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000" dirty="0" smtClean="0"/>
              <a:t>1. Повышение </a:t>
            </a:r>
            <a:r>
              <a:rPr lang="ru-RU" sz="2000" dirty="0"/>
              <a:t>заработной платы учителей</a:t>
            </a:r>
            <a:r>
              <a:rPr lang="en-US" sz="2000" dirty="0"/>
              <a:t>;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/>
              <a:t>2. </a:t>
            </a:r>
            <a:r>
              <a:rPr lang="ru-RU" sz="2000" dirty="0" smtClean="0"/>
              <a:t>Обеспечение качественных условий обучения</a:t>
            </a:r>
            <a:r>
              <a:rPr lang="en-US" sz="2000" dirty="0" smtClean="0"/>
              <a:t>;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/>
              <a:t>3. </a:t>
            </a:r>
            <a:r>
              <a:rPr lang="ru-RU" sz="2000" dirty="0" smtClean="0"/>
              <a:t>Развитие материально-технической базы школ</a:t>
            </a:r>
            <a:r>
              <a:rPr lang="en-US" sz="2000" dirty="0" smtClean="0"/>
              <a:t>;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/>
              <a:t>4. </a:t>
            </a:r>
            <a:r>
              <a:rPr lang="ru-RU" sz="2000" dirty="0" smtClean="0"/>
              <a:t>Решение проблем малокомплектных школ в сельской местности</a:t>
            </a:r>
            <a:r>
              <a:rPr lang="en-US" sz="2000" dirty="0" smtClean="0"/>
              <a:t>;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/>
              <a:t>5. </a:t>
            </a:r>
            <a:r>
              <a:rPr lang="ru-RU" sz="2000" dirty="0" smtClean="0"/>
              <a:t>Модернизация базовых школ и создание центров дистанционных образования</a:t>
            </a:r>
            <a:r>
              <a:rPr lang="en-US" sz="2000" dirty="0" smtClean="0"/>
              <a:t>;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/>
              <a:t>6. </a:t>
            </a:r>
            <a:r>
              <a:rPr lang="ru-RU" sz="2000" dirty="0" smtClean="0"/>
              <a:t>Подготовка, переподготовка и повышение квалификации учителей и руководителей школ</a:t>
            </a:r>
            <a:r>
              <a:rPr lang="en-US" sz="2000" dirty="0" smtClean="0"/>
              <a:t>;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/>
              <a:t>7. </a:t>
            </a:r>
            <a:r>
              <a:rPr lang="ru-RU" sz="2000" dirty="0" smtClean="0"/>
              <a:t>Комплектование школьных библиотек </a:t>
            </a:r>
            <a:endParaRPr lang="ru-RU" sz="2000" dirty="0"/>
          </a:p>
        </p:txBody>
      </p:sp>
      <p:sp>
        <p:nvSpPr>
          <p:cNvPr id="6148" name="Дата 3"/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CE78F7-0B8A-413C-9FCF-52E153EB66BE}" type="datetime4">
              <a:rPr lang="en-US" smtClean="0">
                <a:solidFill>
                  <a:srgbClr val="FEFEF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May 26, 2011</a:t>
            </a:fld>
            <a:endParaRPr lang="en-US" smtClean="0">
              <a:solidFill>
                <a:srgbClr val="FEFEFE"/>
              </a:solidFill>
            </a:endParaRPr>
          </a:p>
        </p:txBody>
      </p:sp>
      <p:sp>
        <p:nvSpPr>
          <p:cNvPr id="6150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4572000" y="188913"/>
            <a:ext cx="1331913" cy="365125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071DE8-5A7A-437B-B83D-D0BE351CB2AA}" type="slidenum">
              <a:rPr lang="en-US" smtClean="0">
                <a:solidFill>
                  <a:srgbClr val="FEFEF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>
              <a:solidFill>
                <a:srgbClr val="FEFEF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765175"/>
            <a:ext cx="7559675" cy="719138"/>
          </a:xfrm>
          <a:solidFill>
            <a:schemeClr val="bg2">
              <a:lumMod val="60000"/>
              <a:lumOff val="40000"/>
            </a:schemeClr>
          </a:solidFill>
        </p:spPr>
        <p:txBody>
          <a:bodyPr rtlCol="0" anchor="ctr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еханизм реализации проекта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628775"/>
            <a:ext cx="7991475" cy="4248150"/>
          </a:xfrm>
        </p:spPr>
        <p:txBody>
          <a:bodyPr rtlCol="0">
            <a:normAutofit fontScale="85000" lnSpcReduction="20000"/>
          </a:bodyPr>
          <a:lstStyle/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200" b="1" i="1" dirty="0" smtClean="0"/>
              <a:t>Реализация проекта</a:t>
            </a:r>
            <a:r>
              <a:rPr lang="en-US" sz="2200" b="1" i="1" dirty="0" smtClean="0"/>
              <a:t>: </a:t>
            </a:r>
            <a:r>
              <a:rPr lang="ru-RU" sz="2000" dirty="0" smtClean="0"/>
              <a:t>за счет средств субсидий </a:t>
            </a:r>
            <a:r>
              <a:rPr lang="ru-RU" sz="2000" dirty="0"/>
              <a:t>из Федерального бюджета Российской </a:t>
            </a:r>
            <a:r>
              <a:rPr lang="ru-RU" sz="2000" dirty="0" smtClean="0"/>
              <a:t>Федерации бюджетам субъектов Российской Федерации, в том числе бюджету Томской области</a:t>
            </a:r>
            <a:endParaRPr lang="en-US" sz="2000" dirty="0" smtClean="0"/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200" b="1" i="1" dirty="0" smtClean="0"/>
              <a:t>Финансовое обеспечение</a:t>
            </a:r>
            <a:r>
              <a:rPr lang="en-US" sz="2200" b="1" i="1" dirty="0" smtClean="0"/>
              <a:t> </a:t>
            </a:r>
            <a:r>
              <a:rPr lang="ru-RU" sz="2200" b="1" i="1" dirty="0" smtClean="0"/>
              <a:t>субъектов Российской Федерации         в </a:t>
            </a:r>
            <a:r>
              <a:rPr lang="ru-RU" sz="2200" b="1" i="1" dirty="0"/>
              <a:t>2011 – 2013 </a:t>
            </a:r>
            <a:r>
              <a:rPr lang="ru-RU" sz="2200" b="1" i="1" dirty="0" smtClean="0"/>
              <a:t>годах</a:t>
            </a:r>
            <a:r>
              <a:rPr lang="en-US" sz="2200" b="1" i="1" dirty="0" smtClean="0"/>
              <a:t>: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200" dirty="0" smtClean="0"/>
              <a:t>                     всего </a:t>
            </a:r>
            <a:r>
              <a:rPr lang="en-US" sz="2200" dirty="0" smtClean="0"/>
              <a:t>120 </a:t>
            </a:r>
            <a:r>
              <a:rPr lang="ru-RU" sz="2200" dirty="0" smtClean="0"/>
              <a:t>млрд. рублей 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200" b="1" i="1" dirty="0" smtClean="0"/>
              <a:t>Финансовое обеспечение</a:t>
            </a:r>
            <a:r>
              <a:rPr lang="en-US" sz="2200" b="1" i="1" dirty="0"/>
              <a:t> </a:t>
            </a:r>
            <a:r>
              <a:rPr lang="ru-RU" sz="2200" b="1" i="1" dirty="0" smtClean="0"/>
              <a:t>Томской области</a:t>
            </a:r>
            <a:r>
              <a:rPr lang="en-US" sz="2200" b="1" i="1" dirty="0" smtClean="0"/>
              <a:t> </a:t>
            </a:r>
            <a:r>
              <a:rPr lang="ru-RU" sz="2200" b="1" i="1" dirty="0" smtClean="0"/>
              <a:t>всего составляет более </a:t>
            </a:r>
            <a:r>
              <a:rPr lang="en-US" sz="2200" b="1" i="1" dirty="0" smtClean="0"/>
              <a:t>1 </a:t>
            </a:r>
            <a:r>
              <a:rPr lang="ru-RU" sz="2200" b="1" i="1" dirty="0" smtClean="0"/>
              <a:t>млрд. рублей, в том числе по годам</a:t>
            </a:r>
            <a:r>
              <a:rPr lang="en-US" sz="2200" b="1" i="1" dirty="0" smtClean="0"/>
              <a:t>: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200" b="1" i="1" dirty="0" smtClean="0"/>
              <a:t>                     </a:t>
            </a:r>
            <a:r>
              <a:rPr lang="en-US" sz="2200" b="1" i="1" dirty="0" smtClean="0"/>
              <a:t>2011 </a:t>
            </a:r>
            <a:r>
              <a:rPr lang="ru-RU" sz="2200" b="1" i="1" dirty="0" smtClean="0"/>
              <a:t>год – 173 млн.рублей</a:t>
            </a:r>
            <a:r>
              <a:rPr lang="en-US" sz="2200" b="1" i="1" dirty="0" smtClean="0"/>
              <a:t>;</a:t>
            </a:r>
            <a:endParaRPr lang="ru-RU" sz="2200" b="1" i="1" dirty="0" smtClean="0"/>
          </a:p>
          <a:p>
            <a:pPr marL="68580" indent="0" eaLnBrk="1" fontAlgn="auto" hangingPunct="1">
              <a:spcAft>
                <a:spcPts val="0"/>
              </a:spcAft>
              <a:buNone/>
              <a:defRPr/>
            </a:pPr>
            <a:r>
              <a:rPr lang="ru-RU" sz="2200" b="1" i="1" dirty="0" smtClean="0"/>
              <a:t>                     2012 год – 500 млн.рублей</a:t>
            </a:r>
            <a:r>
              <a:rPr lang="en-US" sz="2200" b="1" i="1" dirty="0" smtClean="0"/>
              <a:t>;</a:t>
            </a:r>
            <a:endParaRPr lang="ru-RU" sz="2200" b="1" i="1" dirty="0" smtClean="0"/>
          </a:p>
          <a:p>
            <a:pPr marL="68580" indent="0" eaLnBrk="1" fontAlgn="auto" hangingPunct="1">
              <a:spcAft>
                <a:spcPts val="0"/>
              </a:spcAft>
              <a:buNone/>
              <a:defRPr/>
            </a:pPr>
            <a:r>
              <a:rPr lang="ru-RU" sz="2200" b="1" i="1" dirty="0" smtClean="0"/>
              <a:t>                     2013 год – 430 млн.рублей.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200" b="1" i="1" dirty="0" smtClean="0"/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200" b="1" i="1" dirty="0" smtClean="0"/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200" b="1" i="1" dirty="0" smtClean="0"/>
              <a:t>Направление</a:t>
            </a:r>
            <a:r>
              <a:rPr lang="en-US" sz="2200" b="1" i="1" dirty="0" smtClean="0"/>
              <a:t>: </a:t>
            </a:r>
            <a:r>
              <a:rPr lang="ru-RU" sz="2000" dirty="0" err="1" smtClean="0"/>
              <a:t>софинансирование</a:t>
            </a:r>
            <a:r>
              <a:rPr lang="ru-RU" sz="2000" dirty="0" smtClean="0"/>
              <a:t> расходных обязательств, возникающих при реализации комплексных планов модернизации общего образования субъектов Российской Федерации </a:t>
            </a:r>
          </a:p>
        </p:txBody>
      </p:sp>
      <p:sp>
        <p:nvSpPr>
          <p:cNvPr id="7172" name="Дата 3"/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85510A-7F20-4C2F-AC24-CFF7DABD66BA}" type="datetime4">
              <a:rPr lang="en-US" smtClean="0">
                <a:solidFill>
                  <a:srgbClr val="FEFEF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May 26, 2011</a:t>
            </a:fld>
            <a:endParaRPr lang="en-US" smtClean="0">
              <a:solidFill>
                <a:srgbClr val="FEFEFE"/>
              </a:solidFill>
            </a:endParaRPr>
          </a:p>
        </p:txBody>
      </p:sp>
      <p:sp>
        <p:nvSpPr>
          <p:cNvPr id="7174" name="Номер слайда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ADAFEB-C551-43D9-AF94-0EABBB22ACE7}" type="slidenum">
              <a:rPr lang="en-US" smtClean="0">
                <a:solidFill>
                  <a:srgbClr val="FEFEF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>
              <a:solidFill>
                <a:srgbClr val="FEFEF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50" y="908050"/>
            <a:ext cx="7169150" cy="746125"/>
          </a:xfrm>
          <a:solidFill>
            <a:schemeClr val="bg2">
              <a:lumMod val="60000"/>
              <a:lumOff val="40000"/>
            </a:schemeClr>
          </a:solidFill>
        </p:spPr>
        <p:txBody>
          <a:bodyPr rtlCol="0" anchor="ctr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Финансирование мероприятий проекта из средств ФБ</a:t>
            </a:r>
            <a:endParaRPr lang="ru-RU" sz="26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113" y="1557338"/>
            <a:ext cx="7272337" cy="3887787"/>
          </a:xfrm>
        </p:spPr>
        <p:txBody>
          <a:bodyPr rtlCol="0">
            <a:normAutofit fontScale="62500" lnSpcReduction="20000"/>
          </a:bodyPr>
          <a:lstStyle/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dirty="0" smtClean="0"/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 smtClean="0"/>
              <a:t>1</a:t>
            </a:r>
            <a:r>
              <a:rPr lang="ru-RU" b="1" dirty="0" smtClean="0"/>
              <a:t>. </a:t>
            </a:r>
            <a:r>
              <a:rPr lang="ru-RU" b="1" i="1" dirty="0" smtClean="0"/>
              <a:t>Приобретение оборудования </a:t>
            </a:r>
            <a:r>
              <a:rPr lang="ru-RU" dirty="0" smtClean="0"/>
              <a:t>(учебно – лабораторное, учебно – производственное, спортивное, компьютерное)</a:t>
            </a:r>
            <a:r>
              <a:rPr lang="en-US" dirty="0" smtClean="0"/>
              <a:t>;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 smtClean="0"/>
              <a:t>2. </a:t>
            </a:r>
            <a:r>
              <a:rPr lang="ru-RU" b="1" i="1" dirty="0" smtClean="0"/>
              <a:t>Приобретение транспортных средств </a:t>
            </a:r>
            <a:r>
              <a:rPr lang="ru-RU" dirty="0" smtClean="0"/>
              <a:t>для перевозки обучающихся</a:t>
            </a:r>
            <a:r>
              <a:rPr lang="en-US" dirty="0" smtClean="0"/>
              <a:t>;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dirty="0" smtClean="0"/>
              <a:t>3. </a:t>
            </a:r>
            <a:r>
              <a:rPr lang="ru-RU" b="1" i="1" dirty="0" smtClean="0"/>
              <a:t>Приобретение учебников и учебно – наглядных пособий </a:t>
            </a:r>
            <a:r>
              <a:rPr lang="ru-RU" dirty="0" smtClean="0"/>
              <a:t>для общеобразовательных учреждений</a:t>
            </a:r>
            <a:r>
              <a:rPr lang="en-US" dirty="0" smtClean="0"/>
              <a:t>;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dirty="0" smtClean="0"/>
              <a:t>4</a:t>
            </a:r>
            <a:r>
              <a:rPr lang="en-US" b="1" dirty="0" smtClean="0"/>
              <a:t>. </a:t>
            </a:r>
            <a:r>
              <a:rPr lang="ru-RU" b="1" i="1" dirty="0" smtClean="0"/>
              <a:t>Развитие школьной инфраструктуры </a:t>
            </a:r>
            <a:r>
              <a:rPr lang="ru-RU" dirty="0" smtClean="0"/>
              <a:t>(энергосбережение, выполнение требований к санитарно-бытовым условиям, охрана здоровья обучающихся, приобретение оборудования медицинских блоков, школьных столовых, спортивных залов, подготовка помещений под новое оборудование)</a:t>
            </a:r>
            <a:r>
              <a:rPr lang="en-US" dirty="0" smtClean="0"/>
              <a:t>;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dirty="0" smtClean="0"/>
              <a:t>5. </a:t>
            </a:r>
            <a:r>
              <a:rPr lang="ru-RU" b="1" i="1" dirty="0" smtClean="0"/>
              <a:t>Модернизация базовых общеобразовательных учреждений</a:t>
            </a:r>
            <a:r>
              <a:rPr lang="ru-RU" i="1" dirty="0"/>
              <a:t> </a:t>
            </a:r>
            <a:r>
              <a:rPr lang="ru-RU" dirty="0" smtClean="0"/>
              <a:t>путем создания в них центров дистанционного обучения (увеличение пропускной способности и оплата интернет- трафика, обновление программного обеспечения и приобретение электронных образовательных ресурсов)</a:t>
            </a:r>
            <a:endParaRPr lang="en-US" dirty="0" smtClean="0"/>
          </a:p>
          <a:p>
            <a:pPr marL="6858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6</a:t>
            </a:r>
            <a:r>
              <a:rPr lang="ru-RU" dirty="0" smtClean="0"/>
              <a:t>. </a:t>
            </a:r>
            <a:r>
              <a:rPr lang="ru-RU" b="1" dirty="0" smtClean="0"/>
              <a:t>Подготовка, переподготовка и повышение квалификации учителей </a:t>
            </a:r>
            <a:br>
              <a:rPr lang="ru-RU" b="1" dirty="0" smtClean="0"/>
            </a:br>
            <a:r>
              <a:rPr lang="ru-RU" b="1" dirty="0" smtClean="0"/>
              <a:t>и руководителей школ</a:t>
            </a:r>
            <a:endParaRPr lang="en-US" b="1" dirty="0" smtClean="0"/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dirty="0"/>
          </a:p>
        </p:txBody>
      </p:sp>
      <p:sp>
        <p:nvSpPr>
          <p:cNvPr id="8196" name="Дата 3"/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45460A-AB7F-42BC-B492-1A91ED804E47}" type="datetime4">
              <a:rPr lang="en-US" smtClean="0">
                <a:solidFill>
                  <a:srgbClr val="FEFEF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May 26, 2011</a:t>
            </a:fld>
            <a:endParaRPr lang="en-US" smtClean="0">
              <a:solidFill>
                <a:srgbClr val="FEFEFE"/>
              </a:solidFill>
            </a:endParaRPr>
          </a:p>
        </p:txBody>
      </p:sp>
      <p:sp>
        <p:nvSpPr>
          <p:cNvPr id="8197" name="Номер слайда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0D750F-E722-4FC4-9A7D-5D62B129BEE8}" type="slidenum">
              <a:rPr lang="en-US" smtClean="0">
                <a:solidFill>
                  <a:srgbClr val="FEFEF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>
              <a:solidFill>
                <a:srgbClr val="FEFEF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143932" cy="1000132"/>
          </a:xfrm>
          <a:solidFill>
            <a:schemeClr val="bg2">
              <a:lumMod val="60000"/>
              <a:lumOff val="40000"/>
            </a:schemeClr>
          </a:solidFill>
        </p:spPr>
        <p:txBody>
          <a:bodyPr rtlCol="0"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Показатели эффективности проекта</a:t>
            </a:r>
            <a:r>
              <a:rPr lang="ru-RU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i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Главный принцип финансирования: деньги в обмен на обязательства</a:t>
            </a:r>
            <a:endParaRPr lang="ru-RU" sz="2000" i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1628775"/>
            <a:ext cx="8143932" cy="4608513"/>
          </a:xfrm>
        </p:spPr>
        <p:txBody>
          <a:bodyPr rtlCol="0">
            <a:noAutofit/>
          </a:bodyPr>
          <a:lstStyle/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/>
              <a:t>1</a:t>
            </a:r>
            <a:r>
              <a:rPr lang="en-U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600" b="1" i="1" dirty="0" smtClean="0"/>
              <a:t>Динамика роста средней заработной платы учителей</a:t>
            </a:r>
            <a:r>
              <a:rPr lang="ru-RU" sz="1600" dirty="0" smtClean="0"/>
              <a:t>,</a:t>
            </a:r>
            <a:r>
              <a:rPr lang="ru-RU" sz="1500" dirty="0" smtClean="0"/>
              <a:t> ее соотношение со средней заработной платой по экономике </a:t>
            </a:r>
            <a:r>
              <a:rPr lang="ru-RU" sz="1500" dirty="0"/>
              <a:t>(Томская область)</a:t>
            </a:r>
            <a:r>
              <a:rPr lang="en-US" sz="1500" dirty="0" smtClean="0"/>
              <a:t>;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/>
              <a:t>2. </a:t>
            </a:r>
            <a:r>
              <a:rPr lang="ru-RU" sz="1600" b="1" i="1" dirty="0" smtClean="0"/>
              <a:t>Доля школьников (по ст</a:t>
            </a:r>
            <a:r>
              <a:rPr lang="ru-RU" sz="1600" b="1" i="1" dirty="0"/>
              <a:t>у</a:t>
            </a:r>
            <a:r>
              <a:rPr lang="ru-RU" sz="1600" b="1" i="1" dirty="0" smtClean="0"/>
              <a:t>пеням)</a:t>
            </a:r>
            <a:r>
              <a:rPr lang="ru-RU" sz="1600" i="1" dirty="0" smtClean="0"/>
              <a:t>, </a:t>
            </a:r>
            <a:r>
              <a:rPr lang="ru-RU" sz="1500" dirty="0" smtClean="0"/>
              <a:t>обучающихся в условиях, соответствующим федеральным государственным образовательным  стандартам</a:t>
            </a:r>
            <a:r>
              <a:rPr lang="en-US" sz="1500" dirty="0" smtClean="0"/>
              <a:t>;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/>
              <a:t>3. </a:t>
            </a:r>
            <a:r>
              <a:rPr lang="ru-RU" sz="1600" b="1" i="1" dirty="0" smtClean="0"/>
              <a:t>Соотношение количества школьных учителей</a:t>
            </a:r>
            <a:r>
              <a:rPr lang="ru-RU" sz="1600" dirty="0" smtClean="0"/>
              <a:t>, </a:t>
            </a:r>
            <a:r>
              <a:rPr lang="ru-RU" sz="1500" dirty="0" smtClean="0"/>
              <a:t>получивших в установленном порядке первую, высшую квалификационную категорию и подтверждение соответствия занимаемой должности, и общей численности школьных учителей</a:t>
            </a:r>
            <a:r>
              <a:rPr lang="en-US" sz="1500" dirty="0" smtClean="0"/>
              <a:t>;</a:t>
            </a:r>
            <a:endParaRPr lang="ru-RU" sz="1500" dirty="0" smtClean="0"/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1600" dirty="0" smtClean="0"/>
              <a:t>4.</a:t>
            </a:r>
            <a:r>
              <a:rPr lang="ru-RU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/>
              <a:t>Доля школьных учителей в возрасте до 29 лет </a:t>
            </a:r>
            <a:r>
              <a:rPr lang="ru-RU" sz="1500" dirty="0" smtClean="0"/>
              <a:t>от общей численности школьных учителей</a:t>
            </a:r>
            <a:r>
              <a:rPr lang="en-US" sz="1500" dirty="0" smtClean="0"/>
              <a:t>;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1600" dirty="0"/>
              <a:t>5</a:t>
            </a:r>
            <a:r>
              <a:rPr lang="en-US" sz="1600" dirty="0" smtClean="0"/>
              <a:t>. </a:t>
            </a:r>
            <a:r>
              <a:rPr lang="ru-RU" sz="1600" b="1" i="1" dirty="0" smtClean="0"/>
              <a:t>Доля школьных учителей, привлеченных к участию в государственной программе </a:t>
            </a:r>
            <a:r>
              <a:rPr lang="ru-RU" sz="1600" b="1" i="1" dirty="0" err="1" smtClean="0"/>
              <a:t>софинансирования</a:t>
            </a:r>
            <a:r>
              <a:rPr lang="ru-RU" sz="1600" b="1" i="1" dirty="0" smtClean="0"/>
              <a:t> накопительной части трудовой пенсии </a:t>
            </a:r>
            <a:r>
              <a:rPr lang="ru-RU" sz="1500" dirty="0" smtClean="0"/>
              <a:t>в условиях реализации соглашения между органами управления образованием и Общероссийским Профсоюзом образования от общей численности учителей</a:t>
            </a:r>
          </a:p>
          <a:p>
            <a:pPr marL="6858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1500" dirty="0" smtClean="0"/>
              <a:t>	</a:t>
            </a:r>
            <a:r>
              <a:rPr lang="ru-RU" sz="1500" b="1" i="1" dirty="0" smtClean="0"/>
              <a:t>Значения показателей устанавливаются Соглашением между Министерством образования и субъектом РФ.</a:t>
            </a:r>
            <a:endParaRPr lang="ru-RU" sz="1500" b="1" i="1" dirty="0"/>
          </a:p>
        </p:txBody>
      </p:sp>
      <p:sp>
        <p:nvSpPr>
          <p:cNvPr id="9220" name="Дата 3"/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11DA60-2E95-4913-998A-2E8A326834E4}" type="datetime4">
              <a:rPr lang="en-US" smtClean="0">
                <a:solidFill>
                  <a:srgbClr val="FEFEF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May 26, 2011</a:t>
            </a:fld>
            <a:endParaRPr lang="en-US" smtClean="0">
              <a:solidFill>
                <a:srgbClr val="FEFEFE"/>
              </a:solidFill>
            </a:endParaRPr>
          </a:p>
        </p:txBody>
      </p:sp>
      <p:sp>
        <p:nvSpPr>
          <p:cNvPr id="9222" name="Номер слайда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2A4D24-8F7C-42A9-9C42-73A1B464489B}" type="slidenum">
              <a:rPr lang="en-US" smtClean="0">
                <a:solidFill>
                  <a:srgbClr val="FEFEF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>
              <a:solidFill>
                <a:srgbClr val="FEFEF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928670"/>
            <a:ext cx="8072494" cy="576263"/>
          </a:xfrm>
          <a:solidFill>
            <a:schemeClr val="bg2">
              <a:lumMod val="60000"/>
              <a:lumOff val="40000"/>
            </a:schemeClr>
          </a:solidFill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Организационная схема проекта на региональном  уровне (рекомендуемая модель)</a:t>
            </a:r>
            <a:endParaRPr lang="ru-RU" sz="24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44" name="Дата 3"/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764FEC-71AE-4DBB-B086-C93B74E907F5}" type="datetime4">
              <a:rPr lang="en-US" smtClean="0">
                <a:solidFill>
                  <a:srgbClr val="FEFEF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May 26, 2011</a:t>
            </a:fld>
            <a:endParaRPr lang="en-US" smtClean="0">
              <a:solidFill>
                <a:srgbClr val="FEFEFE"/>
              </a:solidFill>
            </a:endParaRPr>
          </a:p>
        </p:txBody>
      </p:sp>
      <p:sp>
        <p:nvSpPr>
          <p:cNvPr id="10246" name="Номер слайда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CF1AF2-D4A2-48A1-BC4B-AD18558A8259}" type="slidenum">
              <a:rPr lang="en-US" smtClean="0">
                <a:solidFill>
                  <a:srgbClr val="FEFEF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>
              <a:solidFill>
                <a:srgbClr val="FEFEFE"/>
              </a:solidFill>
            </a:endParaRPr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auto">
          <a:xfrm>
            <a:off x="3386167" y="1700213"/>
            <a:ext cx="2376488" cy="1150937"/>
          </a:xfrm>
          <a:prstGeom prst="roundRect">
            <a:avLst>
              <a:gd name="adj" fmla="val 16667"/>
            </a:avLst>
          </a:prstGeom>
          <a:solidFill>
            <a:schemeClr val="accent1">
              <a:alpha val="74117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Губернатор,</a:t>
            </a:r>
          </a:p>
          <a:p>
            <a:pPr algn="ctr"/>
            <a:r>
              <a:rPr lang="ru-RU" b="1"/>
              <a:t>заместитель </a:t>
            </a:r>
          </a:p>
          <a:p>
            <a:pPr algn="ctr"/>
            <a:r>
              <a:rPr lang="ru-RU" b="1"/>
              <a:t>губернатора</a:t>
            </a:r>
          </a:p>
        </p:txBody>
      </p:sp>
      <p:sp>
        <p:nvSpPr>
          <p:cNvPr id="26" name="AutoShape 13"/>
          <p:cNvSpPr>
            <a:spLocks noChangeArrowheads="1"/>
          </p:cNvSpPr>
          <p:nvPr/>
        </p:nvSpPr>
        <p:spPr bwMode="auto">
          <a:xfrm rot="16200000">
            <a:off x="4355306" y="2996407"/>
            <a:ext cx="504825" cy="360362"/>
          </a:xfrm>
          <a:prstGeom prst="leftArrow">
            <a:avLst>
              <a:gd name="adj1" fmla="val 50000"/>
              <a:gd name="adj2" fmla="val 35022"/>
            </a:avLst>
          </a:prstGeom>
          <a:solidFill>
            <a:srgbClr val="00005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l">
              <a:defRPr/>
            </a:pPr>
            <a:endParaRPr lang="ru-RU">
              <a:cs typeface="+mn-cs"/>
            </a:endParaRPr>
          </a:p>
        </p:txBody>
      </p:sp>
      <p:sp>
        <p:nvSpPr>
          <p:cNvPr id="27" name="AutoShape 14"/>
          <p:cNvSpPr>
            <a:spLocks noChangeArrowheads="1"/>
          </p:cNvSpPr>
          <p:nvPr/>
        </p:nvSpPr>
        <p:spPr bwMode="auto">
          <a:xfrm>
            <a:off x="4427538" y="4437063"/>
            <a:ext cx="358775" cy="647700"/>
          </a:xfrm>
          <a:prstGeom prst="upDownArrow">
            <a:avLst>
              <a:gd name="adj1" fmla="val 50000"/>
              <a:gd name="adj2" fmla="val 36106"/>
            </a:avLst>
          </a:prstGeom>
          <a:solidFill>
            <a:srgbClr val="00005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endParaRPr lang="ru-RU">
              <a:cs typeface="+mn-cs"/>
            </a:endParaRPr>
          </a:p>
        </p:txBody>
      </p:sp>
      <p:sp>
        <p:nvSpPr>
          <p:cNvPr id="28" name="AutoShape 21"/>
          <p:cNvSpPr>
            <a:spLocks noChangeArrowheads="1"/>
          </p:cNvSpPr>
          <p:nvPr/>
        </p:nvSpPr>
        <p:spPr bwMode="auto">
          <a:xfrm>
            <a:off x="3336935" y="3500438"/>
            <a:ext cx="2592387" cy="865187"/>
          </a:xfrm>
          <a:prstGeom prst="roundRect">
            <a:avLst>
              <a:gd name="adj" fmla="val 16667"/>
            </a:avLst>
          </a:prstGeom>
          <a:solidFill>
            <a:schemeClr val="accent1">
              <a:alpha val="74117"/>
            </a:schemeClr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/>
              <a:t>Региональный </a:t>
            </a:r>
          </a:p>
          <a:p>
            <a:pPr algn="ctr"/>
            <a:r>
              <a:rPr lang="ru-RU" sz="1600" b="1" dirty="0"/>
              <a:t>межведомственный </a:t>
            </a:r>
          </a:p>
          <a:p>
            <a:pPr algn="ctr"/>
            <a:r>
              <a:rPr lang="ru-RU" sz="1600" b="1" dirty="0"/>
              <a:t>совет</a:t>
            </a:r>
          </a:p>
        </p:txBody>
      </p:sp>
      <p:sp>
        <p:nvSpPr>
          <p:cNvPr id="29" name="AutoShape 22"/>
          <p:cNvSpPr>
            <a:spLocks noChangeArrowheads="1"/>
          </p:cNvSpPr>
          <p:nvPr/>
        </p:nvSpPr>
        <p:spPr bwMode="auto">
          <a:xfrm>
            <a:off x="6483380" y="1700213"/>
            <a:ext cx="2232025" cy="1152525"/>
          </a:xfrm>
          <a:prstGeom prst="roundRect">
            <a:avLst>
              <a:gd name="adj" fmla="val 16667"/>
            </a:avLst>
          </a:prstGeom>
          <a:solidFill>
            <a:schemeClr val="accent1">
              <a:alpha val="74117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Региональные </a:t>
            </a:r>
          </a:p>
          <a:p>
            <a:pPr algn="ctr"/>
            <a:r>
              <a:rPr lang="ru-RU" b="1"/>
              <a:t>отделения</a:t>
            </a:r>
          </a:p>
          <a:p>
            <a:pPr algn="ctr"/>
            <a:r>
              <a:rPr lang="ru-RU" b="1"/>
              <a:t>ВПП </a:t>
            </a:r>
            <a:br>
              <a:rPr lang="ru-RU" b="1"/>
            </a:br>
            <a:r>
              <a:rPr lang="ru-RU" b="1"/>
              <a:t>«Единая Россия»</a:t>
            </a:r>
          </a:p>
        </p:txBody>
      </p:sp>
      <p:sp>
        <p:nvSpPr>
          <p:cNvPr id="30" name="AutoShape 23"/>
          <p:cNvSpPr>
            <a:spLocks noChangeArrowheads="1"/>
          </p:cNvSpPr>
          <p:nvPr/>
        </p:nvSpPr>
        <p:spPr bwMode="auto">
          <a:xfrm>
            <a:off x="146080" y="1700213"/>
            <a:ext cx="2232025" cy="1152525"/>
          </a:xfrm>
          <a:prstGeom prst="roundRect">
            <a:avLst>
              <a:gd name="adj" fmla="val 16667"/>
            </a:avLst>
          </a:prstGeom>
          <a:solidFill>
            <a:schemeClr val="accent1">
              <a:alpha val="74117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b="1" dirty="0">
              <a:latin typeface="Tahoma" charset="0"/>
            </a:endParaRPr>
          </a:p>
          <a:p>
            <a:pPr algn="ctr"/>
            <a:r>
              <a:rPr lang="ru-RU" b="1" dirty="0" err="1"/>
              <a:t>Минобрнауки</a:t>
            </a:r>
            <a:r>
              <a:rPr lang="ru-RU" b="1" dirty="0"/>
              <a:t> </a:t>
            </a:r>
            <a:br>
              <a:rPr lang="ru-RU" b="1" dirty="0"/>
            </a:br>
            <a:r>
              <a:rPr lang="ru-RU" b="1" dirty="0"/>
              <a:t>России</a:t>
            </a:r>
            <a:r>
              <a:rPr lang="ru-RU" b="1" dirty="0">
                <a:latin typeface="Tahoma" charset="0"/>
              </a:rPr>
              <a:t> </a:t>
            </a:r>
          </a:p>
          <a:p>
            <a:pPr algn="ctr"/>
            <a:endParaRPr lang="ru-RU" b="1" dirty="0">
              <a:latin typeface="Tahoma" charset="0"/>
            </a:endParaRPr>
          </a:p>
        </p:txBody>
      </p:sp>
      <p:sp>
        <p:nvSpPr>
          <p:cNvPr id="31" name="AutoShape 29"/>
          <p:cNvSpPr>
            <a:spLocks noChangeArrowheads="1"/>
          </p:cNvSpPr>
          <p:nvPr/>
        </p:nvSpPr>
        <p:spPr bwMode="auto">
          <a:xfrm>
            <a:off x="3565555" y="5229225"/>
            <a:ext cx="2447925" cy="720725"/>
          </a:xfrm>
          <a:prstGeom prst="roundRect">
            <a:avLst>
              <a:gd name="adj" fmla="val 16667"/>
            </a:avLst>
          </a:prstGeom>
          <a:solidFill>
            <a:schemeClr val="accent1">
              <a:alpha val="74117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/>
              <a:t>Оператор проекта</a:t>
            </a:r>
            <a:r>
              <a:rPr kumimoji="1" lang="ru-RU" sz="1600" b="1"/>
              <a:t> </a:t>
            </a:r>
          </a:p>
          <a:p>
            <a:pPr algn="ctr"/>
            <a:r>
              <a:rPr lang="ru-RU" sz="1600" b="1"/>
              <a:t>(организация проекта)</a:t>
            </a:r>
          </a:p>
        </p:txBody>
      </p:sp>
      <p:sp>
        <p:nvSpPr>
          <p:cNvPr id="32" name="AutoShape 14"/>
          <p:cNvSpPr>
            <a:spLocks noChangeArrowheads="1"/>
          </p:cNvSpPr>
          <p:nvPr/>
        </p:nvSpPr>
        <p:spPr bwMode="auto">
          <a:xfrm rot="5400000">
            <a:off x="2807494" y="1951832"/>
            <a:ext cx="287337" cy="647700"/>
          </a:xfrm>
          <a:prstGeom prst="upDownArrow">
            <a:avLst>
              <a:gd name="adj1" fmla="val 50000"/>
              <a:gd name="adj2" fmla="val 45083"/>
            </a:avLst>
          </a:prstGeom>
          <a:solidFill>
            <a:srgbClr val="00005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l">
              <a:defRPr/>
            </a:pPr>
            <a:endParaRPr lang="ru-RU">
              <a:cs typeface="+mn-cs"/>
            </a:endParaRPr>
          </a:p>
        </p:txBody>
      </p:sp>
      <p:sp>
        <p:nvSpPr>
          <p:cNvPr id="33" name="AutoShape 22"/>
          <p:cNvSpPr>
            <a:spLocks noChangeArrowheads="1"/>
          </p:cNvSpPr>
          <p:nvPr/>
        </p:nvSpPr>
        <p:spPr bwMode="auto">
          <a:xfrm>
            <a:off x="6410355" y="3284538"/>
            <a:ext cx="2376487" cy="1439862"/>
          </a:xfrm>
          <a:prstGeom prst="roundRect">
            <a:avLst>
              <a:gd name="adj" fmla="val 16667"/>
            </a:avLst>
          </a:prstGeom>
          <a:solidFill>
            <a:schemeClr val="accent1">
              <a:alpha val="74117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700" b="1"/>
              <a:t>Региональные </a:t>
            </a:r>
          </a:p>
          <a:p>
            <a:pPr algn="ctr"/>
            <a:r>
              <a:rPr lang="ru-RU" sz="1700" b="1"/>
              <a:t>отделения</a:t>
            </a:r>
          </a:p>
          <a:p>
            <a:pPr algn="ctr"/>
            <a:r>
              <a:rPr lang="ru-RU" sz="1700" b="1"/>
              <a:t>Общероссийского </a:t>
            </a:r>
          </a:p>
          <a:p>
            <a:pPr algn="ctr"/>
            <a:r>
              <a:rPr lang="ru-RU" sz="1700" b="1"/>
              <a:t>Профсоюза </a:t>
            </a:r>
            <a:br>
              <a:rPr lang="ru-RU" sz="1700" b="1"/>
            </a:br>
            <a:r>
              <a:rPr lang="ru-RU" sz="1700" b="1"/>
              <a:t>образования</a:t>
            </a:r>
          </a:p>
        </p:txBody>
      </p:sp>
      <p:sp>
        <p:nvSpPr>
          <p:cNvPr id="34" name="AutoShape 14"/>
          <p:cNvSpPr>
            <a:spLocks noChangeArrowheads="1"/>
          </p:cNvSpPr>
          <p:nvPr/>
        </p:nvSpPr>
        <p:spPr bwMode="auto">
          <a:xfrm rot="2704956">
            <a:off x="6047581" y="2817019"/>
            <a:ext cx="287338" cy="647700"/>
          </a:xfrm>
          <a:prstGeom prst="upDownArrow">
            <a:avLst>
              <a:gd name="adj1" fmla="val 50000"/>
              <a:gd name="adj2" fmla="val 45083"/>
            </a:avLst>
          </a:prstGeom>
          <a:solidFill>
            <a:srgbClr val="00005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l">
              <a:defRPr/>
            </a:pPr>
            <a:endParaRPr lang="ru-RU">
              <a:cs typeface="+mn-cs"/>
            </a:endParaRPr>
          </a:p>
        </p:txBody>
      </p:sp>
      <p:sp>
        <p:nvSpPr>
          <p:cNvPr id="35" name="AutoShape 14"/>
          <p:cNvSpPr>
            <a:spLocks noChangeArrowheads="1"/>
          </p:cNvSpPr>
          <p:nvPr/>
        </p:nvSpPr>
        <p:spPr bwMode="auto">
          <a:xfrm rot="5400000">
            <a:off x="6048375" y="3824288"/>
            <a:ext cx="287338" cy="360362"/>
          </a:xfrm>
          <a:prstGeom prst="upDownArrow">
            <a:avLst>
              <a:gd name="adj1" fmla="val 50000"/>
              <a:gd name="adj2" fmla="val 25083"/>
            </a:avLst>
          </a:prstGeom>
          <a:solidFill>
            <a:srgbClr val="00005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l">
              <a:defRPr/>
            </a:pPr>
            <a:endParaRPr lang="ru-RU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50" y="765175"/>
            <a:ext cx="7458102" cy="576263"/>
          </a:xfrm>
          <a:solidFill>
            <a:schemeClr val="bg2">
              <a:lumMod val="60000"/>
              <a:lumOff val="40000"/>
            </a:schemeClr>
          </a:solidFill>
        </p:spPr>
        <p:txBody>
          <a:bodyPr rtlCol="0"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Сетевой план 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график (РФ + регион)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971550" y="1412875"/>
          <a:ext cx="7345363" cy="443633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6714"/>
                <a:gridCol w="5514422"/>
                <a:gridCol w="1224227"/>
              </a:tblGrid>
              <a:tr h="5041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</a:t>
                      </a:r>
                      <a:r>
                        <a:rPr lang="en-US" sz="1200" dirty="0" smtClean="0"/>
                        <a:t>/</a:t>
                      </a:r>
                      <a:r>
                        <a:rPr lang="ru-RU" sz="1200" dirty="0" smtClean="0"/>
                        <a:t>п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Мероприятия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Сроки выполнения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</a:tr>
              <a:tr h="64014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</a:t>
                      </a:r>
                    </a:p>
                  </a:txBody>
                  <a:tcPr marL="91447" marR="91447" marT="45724" marB="45724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Организационные мероприятия</a:t>
                      </a:r>
                    </a:p>
                    <a:p>
                      <a:pPr lvl="1"/>
                      <a:r>
                        <a:rPr lang="ru-RU" sz="1200" dirty="0" smtClean="0"/>
                        <a:t> - создание координационного совета</a:t>
                      </a:r>
                      <a:r>
                        <a:rPr lang="ru-RU" sz="1200" baseline="0" dirty="0"/>
                        <a:t> </a:t>
                      </a:r>
                      <a:r>
                        <a:rPr lang="ru-RU" sz="1200" baseline="0" dirty="0" smtClean="0"/>
                        <a:t>и рабочих групп</a:t>
                      </a:r>
                    </a:p>
                    <a:p>
                      <a:pPr lvl="1"/>
                      <a:r>
                        <a:rPr lang="ru-RU" sz="1200" baseline="0" dirty="0" smtClean="0"/>
                        <a:t> - консультационная поддержка</a:t>
                      </a:r>
                      <a:endParaRPr lang="ru-RU" sz="1200" dirty="0" smtClean="0"/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май - июнь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</a:tr>
              <a:tr h="45724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Внесение</a:t>
                      </a:r>
                      <a:r>
                        <a:rPr lang="ru-RU" sz="1200" baseline="0" dirty="0" smtClean="0"/>
                        <a:t> изменений в федеральный и региональные бюджеты</a:t>
                      </a:r>
                      <a:endParaRPr lang="ru-RU" sz="1200" dirty="0"/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май – июнь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 marL="91447" marR="91447" marT="45724" marB="45724" anchor="ctr"/>
                </a:tc>
              </a:tr>
              <a:tr h="45724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Разработка, согласование и принятие нормативной базы (РФ, регион, МО)</a:t>
                      </a:r>
                      <a:endParaRPr lang="ru-RU" sz="1200" dirty="0"/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май-август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</a:tr>
              <a:tr h="82303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Заключение соглашений :</a:t>
                      </a:r>
                    </a:p>
                    <a:p>
                      <a:pPr lvl="1"/>
                      <a:r>
                        <a:rPr lang="ru-RU" sz="1200" dirty="0" smtClean="0"/>
                        <a:t>- с Министерством</a:t>
                      </a:r>
                      <a:r>
                        <a:rPr lang="ru-RU" sz="1200" baseline="0" dirty="0" smtClean="0"/>
                        <a:t> образования РФ</a:t>
                      </a:r>
                    </a:p>
                    <a:p>
                      <a:pPr lvl="1"/>
                      <a:r>
                        <a:rPr lang="ru-RU" sz="1200" baseline="0" dirty="0" smtClean="0"/>
                        <a:t>- с муниципалитетами</a:t>
                      </a:r>
                      <a:endParaRPr lang="ru-RU" sz="1200" dirty="0"/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июнь-август</a:t>
                      </a:r>
                    </a:p>
                    <a:p>
                      <a:pPr algn="ctr"/>
                      <a:r>
                        <a:rPr lang="ru-RU" sz="1200" dirty="0" smtClean="0"/>
                        <a:t>август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</a:tr>
              <a:tr h="56312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Перечисление субсидии (субъект, МО)</a:t>
                      </a:r>
                      <a:endParaRPr lang="ru-RU" sz="1200" dirty="0"/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август-сентябрь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 marL="91447" marR="91447" marT="45724" marB="45724" anchor="ctr"/>
                </a:tc>
              </a:tr>
              <a:tr h="45724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Разработка и представление планов действий по реализации принятых обязательств (субъекта, МО)</a:t>
                      </a:r>
                      <a:endParaRPr lang="ru-RU" sz="1200" dirty="0"/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август-сентябрь</a:t>
                      </a:r>
                    </a:p>
                  </a:txBody>
                  <a:tcPr marL="91447" marR="91447" marT="45724" marB="45724" anchor="ctr"/>
                </a:tc>
              </a:tr>
              <a:tr h="45724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7</a:t>
                      </a:r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Информационное, организационное, методическое сопровождение, мониторинг, анализ</a:t>
                      </a:r>
                      <a:endParaRPr lang="ru-RU" sz="1200" dirty="0"/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постоянно</a:t>
                      </a:r>
                      <a:endParaRPr lang="ru-RU" sz="1200" dirty="0"/>
                    </a:p>
                  </a:txBody>
                  <a:tcPr marL="91447" marR="91447" marT="45724" marB="45724"/>
                </a:tc>
              </a:tr>
            </a:tbl>
          </a:graphicData>
        </a:graphic>
      </p:graphicFrame>
      <p:sp>
        <p:nvSpPr>
          <p:cNvPr id="12329" name="Дата 3"/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0114D6-26E5-4A49-9AF3-B082AB2C4DD9}" type="datetime4">
              <a:rPr lang="en-US" smtClean="0">
                <a:solidFill>
                  <a:srgbClr val="FEFEF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May 26, 2011</a:t>
            </a:fld>
            <a:endParaRPr lang="en-US" dirty="0" smtClean="0">
              <a:solidFill>
                <a:srgbClr val="FEFEFE"/>
              </a:solidFill>
            </a:endParaRPr>
          </a:p>
        </p:txBody>
      </p:sp>
      <p:sp>
        <p:nvSpPr>
          <p:cNvPr id="12331" name="Номер слайда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C105F6-FEED-4592-94C1-D0C01B73A499}" type="slidenum">
              <a:rPr lang="en-US" smtClean="0">
                <a:solidFill>
                  <a:srgbClr val="FEFEF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>
              <a:solidFill>
                <a:srgbClr val="FEFEF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50" y="765175"/>
            <a:ext cx="7315226" cy="576263"/>
          </a:xfrm>
          <a:solidFill>
            <a:schemeClr val="bg2">
              <a:lumMod val="60000"/>
              <a:lumOff val="40000"/>
            </a:schemeClr>
          </a:solidFill>
        </p:spPr>
        <p:txBody>
          <a:bodyPr rtlCol="0"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мероприятий ( к соглашению)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971550" y="1412875"/>
          <a:ext cx="7345363" cy="480218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6714"/>
                <a:gridCol w="5514422"/>
                <a:gridCol w="1224227"/>
              </a:tblGrid>
              <a:tr h="5041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</a:t>
                      </a:r>
                      <a:r>
                        <a:rPr lang="en-US" sz="1200" dirty="0" smtClean="0"/>
                        <a:t>/</a:t>
                      </a:r>
                      <a:r>
                        <a:rPr lang="ru-RU" sz="1200" dirty="0" smtClean="0"/>
                        <a:t>п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Мероприятия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Сроки выполнения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</a:tr>
              <a:tr h="64014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</a:t>
                      </a:r>
                    </a:p>
                  </a:txBody>
                  <a:tcPr marL="91447" marR="91447" marT="45724" marB="45724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Создание</a:t>
                      </a:r>
                      <a:r>
                        <a:rPr lang="ru-RU" sz="1200" baseline="0" dirty="0" smtClean="0"/>
                        <a:t> региональных межведомственных советов по реализации проекта по модернизации региональных систем общего образования с участием представителей региональных СМИ</a:t>
                      </a:r>
                      <a:endParaRPr lang="ru-RU" sz="1200" dirty="0"/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май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</a:tr>
              <a:tr h="45724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Определение организации – оператора</a:t>
                      </a:r>
                      <a:r>
                        <a:rPr lang="ru-RU" sz="1200" baseline="0" dirty="0" smtClean="0"/>
                        <a:t> проекта на региональном уровне</a:t>
                      </a:r>
                      <a:endParaRPr lang="ru-RU" sz="1200" dirty="0"/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smtClean="0"/>
                        <a:t>июнь</a:t>
                      </a:r>
                      <a:endParaRPr lang="ru-RU" sz="1200"/>
                    </a:p>
                  </a:txBody>
                  <a:tcPr marL="91447" marR="91447" marT="45724" marB="45724" anchor="ctr"/>
                </a:tc>
              </a:tr>
              <a:tr h="45724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Предупреждение педагогических работников</a:t>
                      </a:r>
                      <a:r>
                        <a:rPr lang="ru-RU" sz="1200" baseline="0" dirty="0" smtClean="0"/>
                        <a:t> за два месяца о введении НСОТ (в большинстве регионов)</a:t>
                      </a:r>
                      <a:endParaRPr lang="ru-RU" sz="1200" dirty="0"/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июнь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</a:tr>
              <a:tr h="82303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Внесение изменений в законодательство</a:t>
                      </a:r>
                      <a:r>
                        <a:rPr lang="ru-RU" sz="1200" baseline="0" dirty="0" smtClean="0"/>
                        <a:t> Российской Федерации в части </a:t>
                      </a:r>
                      <a:r>
                        <a:rPr lang="ru-RU" sz="1200" baseline="0" dirty="0" err="1" smtClean="0"/>
                        <a:t>софинансирования</a:t>
                      </a:r>
                      <a:r>
                        <a:rPr lang="ru-RU" sz="1200" baseline="0" dirty="0" smtClean="0"/>
                        <a:t> субсидий из федерального бюджета субъектов Российской Федерации на модернизацию региональных систем общего образования</a:t>
                      </a:r>
                      <a:endParaRPr lang="ru-RU" sz="1200" dirty="0"/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июнь – июль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</a:tr>
              <a:tr h="100593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Разработка детальных планов закупок,</a:t>
                      </a:r>
                      <a:r>
                        <a:rPr lang="ru-RU" sz="1200" baseline="0" dirty="0" smtClean="0"/>
                        <a:t> аттестаций учителей, обучения учителей и управленцев, привлечения молодых  педагогов, введения НСОТ и НПФ, развития сети путем создания базовых школ с сетью филиалов и обсуждение этих планов с педагогической общественностью</a:t>
                      </a:r>
                      <a:endParaRPr lang="ru-RU" sz="1200" dirty="0"/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июнь – июль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 marL="91447" marR="91447" marT="45724" marB="45724" anchor="ctr"/>
                </a:tc>
              </a:tr>
              <a:tr h="45724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Принятие региональных финансовых планов проектов, включая графики повышения зарплаты учителей</a:t>
                      </a:r>
                      <a:endParaRPr lang="ru-RU" sz="1200" dirty="0"/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Июль</a:t>
                      </a:r>
                      <a:endParaRPr lang="ru-RU" sz="1200" dirty="0"/>
                    </a:p>
                  </a:txBody>
                  <a:tcPr marL="91447" marR="91447" marT="45724" marB="45724" anchor="ctr"/>
                </a:tc>
              </a:tr>
              <a:tr h="45724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7</a:t>
                      </a:r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Обучение в муниципалитетах директоров школ и школьных специалистов по мониторингу</a:t>
                      </a:r>
                      <a:endParaRPr lang="ru-RU" sz="1200" dirty="0"/>
                    </a:p>
                  </a:txBody>
                  <a:tcPr marL="91447" marR="91447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июль</a:t>
                      </a:r>
                      <a:endParaRPr lang="ru-RU" sz="1200" dirty="0"/>
                    </a:p>
                  </a:txBody>
                  <a:tcPr marL="91447" marR="91447" marT="45724" marB="45724"/>
                </a:tc>
              </a:tr>
            </a:tbl>
          </a:graphicData>
        </a:graphic>
      </p:graphicFrame>
      <p:sp>
        <p:nvSpPr>
          <p:cNvPr id="12329" name="Дата 3"/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AE453D-71C6-4167-9E97-D86E935CF408}" type="datetime4">
              <a:rPr lang="en-US" smtClean="0">
                <a:solidFill>
                  <a:srgbClr val="FEFEF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May 26, 2011</a:t>
            </a:fld>
            <a:endParaRPr lang="en-US" dirty="0" smtClean="0">
              <a:solidFill>
                <a:srgbClr val="FEFEFE"/>
              </a:solidFill>
            </a:endParaRPr>
          </a:p>
        </p:txBody>
      </p:sp>
      <p:sp>
        <p:nvSpPr>
          <p:cNvPr id="12331" name="Номер слайда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C105F6-FEED-4592-94C1-D0C01B73A499}" type="slidenum">
              <a:rPr lang="en-US" smtClean="0">
                <a:solidFill>
                  <a:srgbClr val="FEFEF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dirty="0" smtClean="0">
              <a:solidFill>
                <a:srgbClr val="FEFEF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827088" y="1341438"/>
          <a:ext cx="7705725" cy="484981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04113"/>
                <a:gridCol w="5882888"/>
                <a:gridCol w="1318724"/>
              </a:tblGrid>
              <a:tr h="5039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</a:t>
                      </a:r>
                      <a:r>
                        <a:rPr lang="en-US" sz="1200" dirty="0" smtClean="0"/>
                        <a:t>/</a:t>
                      </a:r>
                      <a:r>
                        <a:rPr lang="ru-RU" sz="1200" dirty="0" smtClean="0"/>
                        <a:t>п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Мероприятия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Сроки выполнения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</a:tr>
              <a:tr h="64015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/>
                        <a:t>Утверждение</a:t>
                      </a:r>
                      <a:r>
                        <a:rPr lang="ru-RU" sz="1200" baseline="0" dirty="0" smtClean="0"/>
                        <a:t> высшими исполнительными органами государственной власти субъектов Российской Федерации комплексов мер по модернизации систем общего образования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до 1 августа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</a:tr>
              <a:tr h="64015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/>
                        <a:t>Обсуждение положений проекта на августовских педагогических совещаниях (наряду с интегрированным законопроектом</a:t>
                      </a:r>
                      <a:r>
                        <a:rPr lang="ru-RU" sz="1200" baseline="0" dirty="0" smtClean="0"/>
                        <a:t> «Об образовании в Российской Федерации»</a:t>
                      </a:r>
                      <a:r>
                        <a:rPr lang="ru-RU" sz="1200" dirty="0" smtClean="0"/>
                        <a:t>)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август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</a:tr>
              <a:tr h="4114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/>
                        <a:t>Проведение тарификации учителей по новым правилам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сентябрь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</a:tr>
              <a:tr h="64015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11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/>
                        <a:t>Создание детальных планов изменений школьной сети, создания</a:t>
                      </a:r>
                      <a:r>
                        <a:rPr lang="ru-RU" sz="1200" baseline="0" dirty="0" smtClean="0"/>
                        <a:t> базовых школ и филиалов на 2012 и 2013 года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сентябрь-октябрь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 marL="91450" marR="91450" marT="45713" marB="45713" anchor="ctr"/>
                </a:tc>
              </a:tr>
              <a:tr h="33253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12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/>
                        <a:t>Проведение семинаров для молодых учителей, пришедшим</a:t>
                      </a:r>
                      <a:r>
                        <a:rPr lang="ru-RU" sz="1200" baseline="0" dirty="0" smtClean="0"/>
                        <a:t> в школы 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октябрь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</a:tr>
              <a:tr h="45724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13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/>
                        <a:t>Проведение контрольных семинаров с директорами школ и специалистами по мониторингу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октябрь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</a:tr>
              <a:tr h="45724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14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/>
                        <a:t>Обучение учителей использованию современных образовательных технологий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сентябрь</a:t>
                      </a:r>
                      <a:r>
                        <a:rPr lang="ru-RU" sz="1200" baseline="0" dirty="0" smtClean="0"/>
                        <a:t> – октябрь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</a:tr>
              <a:tr h="3096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15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/>
                        <a:t>Комплексная оценка реализации проектов на региональном уровне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декабрь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</a:tr>
              <a:tr h="45724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16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/>
                        <a:t>Подготовка и представление в </a:t>
                      </a:r>
                      <a:r>
                        <a:rPr lang="ru-RU" sz="1200" dirty="0" err="1" smtClean="0"/>
                        <a:t>Минобрнауки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Россиии</a:t>
                      </a:r>
                      <a:r>
                        <a:rPr lang="ru-RU" sz="1200" dirty="0" smtClean="0"/>
                        <a:t> отчетов по реализации проектов за 2011 год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декабрь</a:t>
                      </a:r>
                      <a:endParaRPr lang="ru-RU" sz="1200" dirty="0"/>
                    </a:p>
                  </a:txBody>
                  <a:tcPr marL="91450" marR="91450" marT="45713" marB="45713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088" y="692150"/>
            <a:ext cx="7674002" cy="576263"/>
          </a:xfrm>
          <a:solidFill>
            <a:schemeClr val="bg2">
              <a:lumMod val="60000"/>
              <a:lumOff val="40000"/>
            </a:schemeClr>
          </a:solidFill>
        </p:spPr>
        <p:txBody>
          <a:bodyPr rtlCol="0"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мероприятий ( к соглашению)</a:t>
            </a:r>
            <a:endParaRPr lang="ru-RU" sz="2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61" name="Дата 3"/>
          <p:cNvSpPr>
            <a:spLocks noGrp="1"/>
          </p:cNvSpPr>
          <p:nvPr>
            <p:ph type="dt" sz="quarter" idx="10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60231F-07AA-4739-A18F-4DC5555DCAE9}" type="datetime4">
              <a:rPr lang="en-US" smtClean="0">
                <a:solidFill>
                  <a:srgbClr val="FEFEF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May 26, 2011</a:t>
            </a:fld>
            <a:endParaRPr lang="en-US" smtClean="0">
              <a:solidFill>
                <a:srgbClr val="FEFEFE"/>
              </a:solidFill>
            </a:endParaRPr>
          </a:p>
        </p:txBody>
      </p:sp>
      <p:sp>
        <p:nvSpPr>
          <p:cNvPr id="13363" name="Номер слайда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4F35FC-49E2-40E3-B4C1-E9FF9F95A192}" type="slidenum">
              <a:rPr lang="en-US" smtClean="0">
                <a:solidFill>
                  <a:srgbClr val="FEFEF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>
              <a:solidFill>
                <a:srgbClr val="FEFEF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436</TotalTime>
  <Words>1634</Words>
  <Application>Microsoft Office PowerPoint</Application>
  <PresentationFormat>Экран (4:3)</PresentationFormat>
  <Paragraphs>408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Остин</vt:lpstr>
      <vt:lpstr>Проект  модернизации  общего образования </vt:lpstr>
      <vt:lpstr>Проект  модернизации общего образования</vt:lpstr>
      <vt:lpstr>Механизм реализации проекта</vt:lpstr>
      <vt:lpstr>Финансирование мероприятий проекта из средств ФБ</vt:lpstr>
      <vt:lpstr>Показатели эффективности проекта Главный принцип финансирования: деньги в обмен на обязательства</vt:lpstr>
      <vt:lpstr>Организационная схема проекта на региональном  уровне (рекомендуемая модель)</vt:lpstr>
      <vt:lpstr>Сетевой план – график (РФ + регион)</vt:lpstr>
      <vt:lpstr>План мероприятий ( к соглашению)</vt:lpstr>
      <vt:lpstr>План мероприятий ( к соглашению)</vt:lpstr>
      <vt:lpstr>Схема финансирования проекта</vt:lpstr>
      <vt:lpstr>Слайд 11</vt:lpstr>
      <vt:lpstr>Информационно-методическая поддержка реализации ФЗ – 83                                     </vt:lpstr>
      <vt:lpstr>Анализ нормативных правовых документов органов местного самоуправления, принятых в целях реализации федерального закона от 13.05.2010 № 83-ФЗ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модернизации общего образования Томской области</dc:title>
  <dc:creator>Елена</dc:creator>
  <cp:lastModifiedBy>fin</cp:lastModifiedBy>
  <cp:revision>78</cp:revision>
  <dcterms:created xsi:type="dcterms:W3CDTF">2011-05-24T18:15:23Z</dcterms:created>
  <dcterms:modified xsi:type="dcterms:W3CDTF">2011-05-26T07:51:01Z</dcterms:modified>
</cp:coreProperties>
</file>